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5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_rels/notesSlide3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3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3651AA6-A1D0-4047-920A-4794AF6F5F7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73D5FA1-144A-4F71-9857-3B33AAA88930}" type="slidenum">
              <a:rPr b="0" lang="en-US" sz="1200" spc="-1" strike="noStrike">
                <a:latin typeface="Times New Roman"/>
              </a:rPr>
              <a:t>74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9E6377D-0A6F-46AD-87AC-78389830C599}" type="slidenum">
              <a:rPr b="0" lang="en-US" sz="1200" spc="-1" strike="noStrike">
                <a:latin typeface="Times New Roman"/>
              </a:rPr>
              <a:t>74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DF135C4-75BF-4AD0-8A39-50D950BDD81B}" type="slidenum">
              <a:rPr b="0" lang="en-US" sz="1200" spc="-1" strike="noStrike">
                <a:latin typeface="Times New Roman"/>
              </a:rPr>
              <a:t>74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900C79-9985-40B1-B924-DFB77EA50C64}" type="slidenum">
              <a:rPr b="0" lang="en-US" sz="1200" spc="-1" strike="noStrike">
                <a:latin typeface="Times New Roman"/>
              </a:rPr>
              <a:t>74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7EB496-50C7-4FCF-9BFC-FB1ACEA7C17E}" type="slidenum">
              <a:rPr b="0" lang="en-US" sz="1200" spc="-1" strike="noStrike">
                <a:latin typeface="Times New Roman"/>
              </a:rPr>
              <a:t>74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32C1E02-6401-4622-A362-B172D150238F}" type="slidenum">
              <a:rPr b="0" lang="en-US" sz="1200" spc="-1" strike="noStrike">
                <a:latin typeface="Times New Roman"/>
              </a:rPr>
              <a:t>74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D5870A5-7F41-4D97-89E7-511998E5EA7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F97EDC2-8827-4725-861D-49EBD972A654}" type="slidenum">
              <a:rPr b="0" lang="en-US" sz="1200" spc="-1" strike="noStrike">
                <a:latin typeface="Times New Roman"/>
              </a:rPr>
              <a:t>74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4955F2-5FAE-4009-B449-B76C693E9C1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00B4CC-998E-4FF8-9799-C77E3130A56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40513F-F845-4099-A8E2-F7CF38C83F1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6BC7F8-F3E4-402E-AE48-AFA246753A0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578073-F7D3-450F-A21A-B3DF2376C94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76D9D3-7222-4300-B4A8-EC9321E74CE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3383C7-15C4-4599-826E-BA3559789F7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EBB657-0732-487F-B024-517FCDBDF19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FC89B1-37C3-4D31-ACD8-26D2D786C23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68FACD-48C1-4461-AA15-85903953FB0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12D89A-A5E9-4442-881F-D66126EA25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5C8115-7DF0-4BC2-9BAC-EB374465F49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9005947-207C-4FE1-91F8-097DBD86001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github.com/nagwww/s3-leaks" TargetMode="External"/><Relationship Id="rId2" Type="http://schemas.openxmlformats.org/officeDocument/2006/relationships/hyperlink" Target="https://github.com/nagwww/s3-leaks" TargetMode="External"/><Relationship Id="rId3" Type="http://schemas.openxmlformats.org/officeDocument/2006/relationships/hyperlink" Target="https://github.com/nagwww/s3-leaks" TargetMode="External"/><Relationship Id="rId4" Type="http://schemas.openxmlformats.org/officeDocument/2006/relationships/hyperlink" Target="https://github.com/nagwww/s3-leaks" TargetMode="External"/><Relationship Id="rId5" Type="http://schemas.openxmlformats.org/officeDocument/2006/relationships/hyperlink" Target="https://github.com/nagwww/s3-leaks" TargetMode="External"/><Relationship Id="rId6" Type="http://schemas.openxmlformats.org/officeDocument/2006/relationships/hyperlink" Target="https://github.com/nagwww/s3-leaks" TargetMode="External"/><Relationship Id="rId7" Type="http://schemas.openxmlformats.org/officeDocument/2006/relationships/hyperlink" Target="https://github.com/nagwww/s3-leaks" TargetMode="External"/><Relationship Id="rId8" Type="http://schemas.openxmlformats.org/officeDocument/2006/relationships/hyperlink" Target="https://github.com/nagwww/s3-leaks" TargetMode="External"/><Relationship Id="rId9" Type="http://schemas.openxmlformats.org/officeDocument/2006/relationships/hyperlink" Target="https://github.com/nagwww/s3-leaks" TargetMode="External"/><Relationship Id="rId10" Type="http://schemas.openxmlformats.org/officeDocument/2006/relationships/hyperlink" Target="https://github.com/nagwww/s3-leaks" TargetMode="External"/><Relationship Id="rId11" Type="http://schemas.openxmlformats.org/officeDocument/2006/relationships/hyperlink" Target="https://www.techradar.com/news/what-is-elasticsearch-and-why-is-it-involved-in-so-many-data-leaks" TargetMode="External"/><Relationship Id="rId12" Type="http://schemas.openxmlformats.org/officeDocument/2006/relationships/hyperlink" Target="https://cisomag.eccouncil.org/unprotected-elasticsearch-server-leaks-5-billion-records/" TargetMode="External"/><Relationship Id="rId1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www.pandasecurity.com/en/mediacenter/src/uploads/2010/12/operationpayback_loic.png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ww.cs.ucf.edu/~czou/research/P2PBotnets-bookChapter.pdf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hyperlink" Target="https://www.csoonline.com/article/3258748/the-mirai-botnet-explained-how-teen-scammers-and-cctv-cameras-almost-brought-down-the-internet.html" TargetMode="External"/><Relationship Id="rId3" Type="http://schemas.openxmlformats.org/officeDocument/2006/relationships/hyperlink" Target="https://www.justice.gov/usao-nj/pr/justice-department-announces-charges-and-guilty-pleas-three-computer-crime-cases" TargetMode="External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www.kaspersky.com/blog/the-big-four-banking-trojans/2956/" TargetMode="External"/><Relationship Id="rId2" Type="http://schemas.openxmlformats.org/officeDocument/2006/relationships/hyperlink" Target="https://www.welivesecurity.com/2020/09/02/kryptocibule-multitasking-multicurrency-cryptostealer/" TargetMode="External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www.welivesecurity.com/2020/08/21/grandoreiro-banking-trojan-impersonates-spain-tax-agency/" TargetMode="Externa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www.welivesecurity.com/2020/08/21/grandoreiro-banking-trojan-impersonates-spain-tax-agency/" TargetMode="Externa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www.bleepingcomputer.com/news/security/gold-seller-jm-bullion-hacked-to-steal-customers-credit-cards/" TargetMode="External"/><Relationship Id="rId2" Type="http://schemas.openxmlformats.org/officeDocument/2006/relationships/hyperlink" Target="https://www.bleepingcomputer.com/news/security/gold-seller-jm-bullion-hacked-to-steal-customers-credit-cards/" TargetMode="External"/><Relationship Id="rId3" Type="http://schemas.openxmlformats.org/officeDocument/2006/relationships/hyperlink" Target="https://digitalguardian.com/blog/top-10-finserv-data-breaches" TargetMode="External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www.wired.com/2016/05/insane-81m-bangladesh-bank-heist-heres-know/" TargetMode="Externa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www.garlandtechnology.com/blog/how-hackers-stole-millions-from-banks" TargetMode="External"/><Relationship Id="rId2" Type="http://schemas.openxmlformats.org/officeDocument/2006/relationships/hyperlink" Target="https://qz.com/1238297/a-hacker-alleged-to-have-stolen-e1-billion-from-bank-atms-was-arrested-in-alicante-spain/" TargetMode="External"/><Relationship Id="rId3" Type="http://schemas.openxmlformats.org/officeDocument/2006/relationships/hyperlink" Target="https://qz.com/1238297/a-hacker-alleged-to-have-stolen-e1-billion-from-bank-atms-was-arrested-in-alicante-spain/" TargetMode="External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threatpost.com/lemon-duck-cryptocurrency-botnet/160046/" TargetMode="Externa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twitter.com/Bank_Security/status/1322926288739442688" TargetMode="External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twitter.com/Bank_Security/status/1322926288739442688" TargetMode="External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twitter.com/Bank_Security/status/1322926288739442688" TargetMode="Externa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twitter.com/Bank_Security/status/1322926288739442688" TargetMode="External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hyperlink" Target="https://blog.trendmicro.com/trendlabs-security-intelligence/exposing-modular-adware-how-dealply-iserik-and-managex-persist-in-systems/" TargetMode="External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securityintelligence.com/articles/wannacry-worm-ransomware-changed-cybersecurity/" TargetMode="External"/><Relationship Id="rId2" Type="http://schemas.openxmlformats.org/officeDocument/2006/relationships/hyperlink" Target="https://www.avast.com/c-eternalblue" TargetMode="External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public.intel471.com/blog/revil-ransomware-interview-russian-osint-100-million/" TargetMode="External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hyperlink" Target="https://twitter.com/0xboogy/status/1324763565539184641" TargetMode="External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www.zdnet.com/article/conti-ryuk-joins-the-ranks-of-ransomware-gangs-operating-data-leak-sites/" TargetMode="External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www.bleepingcomputer.com/news/security/ransomware-attack-at-german-hospital-leads-to-death-of-patient/" TargetMode="External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therecord.media/costa-ricas-new-president-declares-state-of-emergency-after-conti-ransomware-attack" TargetMode="External"/><Relationship Id="rId2" Type="http://schemas.openxmlformats.org/officeDocument/2006/relationships/hyperlink" Target="https://www.cisa.gov/news-events/alerts/2021/09/22/conti-ransomware" TargetMode="External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haveibeenpwned.com/" TargetMode="External"/><Relationship Id="rId2" Type="http://schemas.openxmlformats.org/officeDocument/2006/relationships/hyperlink" Target="https://www.welivesecurity.com/2020/04/30/new-sextortion-scam-claims-know-your-password/" TargetMode="External"/><Relationship Id="rId3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s://www.welivesecurity.com/2020/04/30/new-sextortion-scam-claims-know-your-password/" TargetMode="External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www.fbi.gov/scams-and-safety/common-scams-and-crimes/business-email-compromise" TargetMode="External"/><Relationship Id="rId2" Type="http://schemas.openxmlformats.org/officeDocument/2006/relationships/hyperlink" Target="https://www.infosecurity-magazine.com/news/fbi-bec-losses-soared-to-18/" TargetMode="External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www.infosecurity-magazine.com/news/scammers-maga-hat-vendors-steal/" TargetMode="External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s://www.techtarget.com/whatis/feature/SolarWinds-hack-explained-Everything-you-need-to-know" TargetMode="External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s://news.hitb.org/content/chinese-smartphone-maker-selling-devices-malware-pre-installed" TargetMode="External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www.infosecurity-magazine.com/news/fbicisa-warn-us-firms/" TargetMode="External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https://support.apple.com/en-us/HT211929" TargetMode="External"/><Relationship Id="rId2" Type="http://schemas.openxmlformats.org/officeDocument/2006/relationships/hyperlink" Target="https://www.zdnet.com/article/apple-fixes-three-ios-zero-days-exploited-in-the-wild/" TargetMode="External"/><Relationship Id="rId3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hyperlink" Target="https://spectrum.ieee.org/telecom/security/the-real-story-of-stuxnet" TargetMode="External"/><Relationship Id="rId4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hyperlink" Target="https://www.techtarget.com/whatis/feature/Colonial-Pipeline-hack-explained-Everything-you-need-to-know" TargetMode="External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hyperlink" Target="https://www.optiv.com/cybersecurity-dictionary" TargetMode="External"/><Relationship Id="rId2" Type="http://schemas.openxmlformats.org/officeDocument/2006/relationships/hyperlink" Target="https://www.mrktech.com/wp-content/uploads/2019/09/7-metrics-of-security-operations-effectiveness-infographic.pdf" TargetMode="External"/><Relationship Id="rId3" Type="http://schemas.openxmlformats.org/officeDocument/2006/relationships/hyperlink" Target="https://www.crowdstrike.com/blog/crowdstrike-discusses-breakout-time-in-an-article-on-dark-reading/" TargetMode="External"/><Relationship Id="rId4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hyperlink" Target="https://go.crowdstrike.com/rs/281-OBQ-266/images/Report2020CrowdStrikeGlobalThreatReport.pdf" TargetMode="External"/><Relationship Id="rId2" Type="http://schemas.openxmlformats.org/officeDocument/2006/relationships/hyperlink" Target="https://www.crowdstrike.com/global-threat-report/" TargetMode="External"/><Relationship Id="rId3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hyperlink" Target="https://go.crowdstrike.com/rs/281-OBQ-266/images/Report2020CrowdStrikeGlobalThreatReport.pdf" TargetMode="External"/><Relationship Id="rId2" Type="http://schemas.openxmlformats.org/officeDocument/2006/relationships/hyperlink" Target="https://www.infosecurity-magazine.com/news/attacker-breakout-time-halves-in/" TargetMode="External"/><Relationship Id="rId3" Type="http://schemas.openxmlformats.org/officeDocument/2006/relationships/hyperlink" Target="https://go.crowdstrike.com/rs/281-OBQ-266/images/CrowdStrike2023GlobalThreatReport.pdf" TargetMode="External"/><Relationship Id="rId4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hyperlink" Target="https://www.infocyte.com/blog/2016/7/26/how-many-days-does-it-take-to-discover-a-breach-the-answer-may-shock-you/" TargetMode="External"/><Relationship Id="rId2" Type="http://schemas.openxmlformats.org/officeDocument/2006/relationships/hyperlink" Target="https://investors.fireeye.com/news-releases/news-release-details/fireeye-mandiant-m-trends-2020-report-reveals-cyber-criminals" TargetMode="External"/><Relationship Id="rId3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hyperlink" Target="https://www.msn.com/en-us/news/technology/more-and-more-criminals-are-using-legitimate-websites-to-obfuscate-malicious-payloads/ar-AA1bQhTu" TargetMode="External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4Ac1vqdnZRY" TargetMode="External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hyperlink" Target="https://www.dragos.com/wp-content/uploads/TRISIS-01.pdf" TargetMode="External"/><Relationship Id="rId2" Type="http://schemas.openxmlformats.org/officeDocument/2006/relationships/hyperlink" Target="https://cyware.com/news/trickbot-rises-from-the-ashes-d02b0e92" TargetMode="External"/><Relationship Id="rId3" Type="http://schemas.openxmlformats.org/officeDocument/2006/relationships/hyperlink" Target="https://cyware.com/news/trickbot-rises-from-the-ashes-d02b0e92" TargetMode="External"/><Relationship Id="rId4" Type="http://schemas.openxmlformats.org/officeDocument/2006/relationships/hyperlink" Target="https://www.fireeye.com/blog/threat-research/2020/12/evasive-attacker-leverages-solarwinds-supply-chain-compromises-with-sunburst-backdoor.html" TargetMode="External"/><Relationship Id="rId5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HIlm5PTL4r8" TargetMode="External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hyperlink" Target="https://www.swp-berlin.org/10.18449/2023C23/" TargetMode="External"/><Relationship Id="rId2" Type="http://schemas.openxmlformats.org/officeDocument/2006/relationships/hyperlink" Target="https://time.com/6153902/russia-major-cyber-attacks-invasion-ukraine/" TargetMode="External"/><Relationship Id="rId3" Type="http://schemas.openxmlformats.org/officeDocument/2006/relationships/hyperlink" Target="https://time.com/6153902/russia-major-cyber-attacks-invasion-ukraine/" TargetMode="External"/><Relationship Id="rId4" Type="http://schemas.openxmlformats.org/officeDocument/2006/relationships/hyperlink" Target="https://atos.net/en/lp/securitydive/risks-from-the-cyberattacks-ru-ua-conflict" TargetMode="External"/><Relationship Id="rId5" Type="http://schemas.openxmlformats.org/officeDocument/2006/relationships/hyperlink" Target="https://community.riskiq.com/article/9795a1c9" TargetMode="External"/><Relationship Id="rId6" Type="http://schemas.openxmlformats.org/officeDocument/2006/relationships/hyperlink" Target="https://therecord.media/skolkovo-foundation-cyberattack-russia-ukraine?&amp;web_view=true" TargetMode="External"/><Relationship Id="rId7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hospitalitytech.com/ico-fines-marriott-international-inc-ps184m-failing-keep-customers-personal-data-secure" TargetMode="External"/><Relationship Id="rId2" Type="http://schemas.openxmlformats.org/officeDocument/2006/relationships/hyperlink" Target="https://ico.org.uk/media/action-weve-taken/mpns/2618524/marriott-international-inc-mpn-20201030.pdf" TargetMode="External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491480" y="0"/>
            <a:ext cx="9199080" cy="897480"/>
          </a:xfrm>
          <a:prstGeom prst="rect">
            <a:avLst/>
          </a:prstGeom>
          <a:solidFill>
            <a:srgbClr val="000000">
              <a:alpha val="79000"/>
            </a:srgbClr>
          </a:solidFill>
          <a:ln w="0">
            <a:noFill/>
          </a:ln>
        </p:spPr>
        <p:txBody>
          <a:bodyPr lIns="90000" rIns="90000" tIns="45000" bIns="45000" anchor="ctr">
            <a:normAutofit fontScale="92000"/>
          </a:bodyPr>
          <a:p>
            <a:pPr marL="21600" indent="-11520" algn="ctr">
              <a:lnSpc>
                <a:spcPct val="81000"/>
              </a:lnSpc>
              <a:buNone/>
              <a:tabLst>
                <a:tab algn="l" pos="0"/>
              </a:tabLst>
            </a:pPr>
            <a:r>
              <a:rPr b="0" lang="en-US" sz="3540" spc="-1" strike="noStrike">
                <a:solidFill>
                  <a:srgbClr val="ffffff"/>
                </a:solidFill>
                <a:latin typeface="Arial"/>
              </a:rPr>
              <a:t>Wykrywanie i reagowanie na incydenty bezpieczeństwa</a:t>
            </a:r>
            <a:endParaRPr b="0" lang="en-US" sz="3540" spc="-1" strike="noStrike">
              <a:latin typeface="Arial"/>
            </a:endParaRPr>
          </a:p>
        </p:txBody>
      </p:sp>
      <p:sp>
        <p:nvSpPr>
          <p:cNvPr id="48" name="object 6"/>
          <p:cNvSpPr/>
          <p:nvPr/>
        </p:nvSpPr>
        <p:spPr>
          <a:xfrm>
            <a:off x="1540440" y="4651200"/>
            <a:ext cx="9150120" cy="1093320"/>
          </a:xfrm>
          <a:prstGeom prst="rect">
            <a:avLst/>
          </a:prstGeom>
          <a:solidFill>
            <a:schemeClr val="tx1">
              <a:alpha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</a:pPr>
            <a:r>
              <a:rPr b="0" lang="en-US" sz="3590" spc="-1" strike="noStrike">
                <a:solidFill>
                  <a:srgbClr val="ffffff"/>
                </a:solidFill>
                <a:latin typeface="Arial"/>
                <a:ea typeface="DejaVu Sans"/>
              </a:rPr>
              <a:t>Wykład #VII – Popularne zagrożenia, przykłady incydentów, trendy</a:t>
            </a:r>
            <a:endParaRPr b="0" lang="en-US" sz="3590" spc="-1" strike="noStrike">
              <a:latin typeface="Arial"/>
            </a:endParaRPr>
          </a:p>
        </p:txBody>
      </p:sp>
      <p:sp>
        <p:nvSpPr>
          <p:cNvPr id="49" name="object 10"/>
          <p:cNvSpPr/>
          <p:nvPr/>
        </p:nvSpPr>
        <p:spPr>
          <a:xfrm>
            <a:off x="7395480" y="3561480"/>
            <a:ext cx="25920" cy="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10" spc="-38" strike="noStrike">
                <a:solidFill>
                  <a:srgbClr val="9e9c9e"/>
                </a:solidFill>
                <a:latin typeface="Times New Roman"/>
                <a:ea typeface="DejaVu Sans"/>
              </a:rPr>
              <a:t>'</a:t>
            </a:r>
            <a:endParaRPr b="0" lang="en-US" sz="4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177344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Mariott breach - konkluzje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68" name="Picture 5" descr=""/>
          <p:cNvPicPr/>
          <p:nvPr/>
        </p:nvPicPr>
        <p:blipFill>
          <a:blip r:embed="rId1"/>
          <a:stretch/>
        </p:blipFill>
        <p:spPr>
          <a:xfrm>
            <a:off x="1838160" y="1060560"/>
            <a:ext cx="8250480" cy="573084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069884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Inne przykłady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70" name="TextBox 3"/>
          <p:cNvSpPr/>
          <p:nvPr/>
        </p:nvSpPr>
        <p:spPr>
          <a:xfrm>
            <a:off x="367200" y="1450800"/>
            <a:ext cx="11277000" cy="37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https://threatpost.com/millions-hotel-guests-worldwide-data-leak/161044/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https://threatpost.com/growdiaries-emails-passwords-cannabis-growers/160969/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https://krebsonsecurity.com/2013/10/adobe-breach-impacted-at-least-38-million-users/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https://www.csoonline.com/article/3132533/researcher-says-adult-friend-finder-vulnerable-to-file-inclusion-vulnerabilities.html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5"/>
              </a:rPr>
              <a:t>https://www.csoonline.com/article/2157782/security-awareness-raising-awareness-quickly-the-ebay-database-compromise.html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6"/>
              </a:rPr>
              <a:t>https://www.csoonline.com/article/3444488/equifax-data-breach-faq-what-happened-who-was-affected-what-was-the-impact.html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7"/>
              </a:rPr>
              <a:t>https://dubsmash.com/user-notice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8"/>
              </a:rPr>
              <a:t>https://www.csoonline.com/article/2935814/lessons-from-the-heartland-payment-systems-data-breach-redux.html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9"/>
              </a:rPr>
              <a:t>https://support.canva.com/contact/customer-support/may-24-security-incident-faqs/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0"/>
              </a:rPr>
              <a:t>https://github.com/nagwww/s3-leaks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1"/>
              </a:rPr>
              <a:t>https://www.techradar.com/news/what-is-elasticsearch-and-why-is-it-involved-in-so-many-data-leaks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2"/>
              </a:rPr>
              <a:t>https://cisomag.eccouncil.org/uprotected-elasticsearch-server-leaks-5-billion-records/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884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Botnet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72" name="TextBox 2"/>
          <p:cNvSpPr/>
          <p:nvPr/>
        </p:nvSpPr>
        <p:spPr>
          <a:xfrm>
            <a:off x="882720" y="1546560"/>
            <a:ext cx="10698840" cy="350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Duża ilość komputerów zainfekowanych tym samym trojanem (RAT - Remote Administration Tool), zarządzanym przez tego operatora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Zdalne zarządzanie zainfekowanym systemem to po prostu C&amp;C (Command and Control, C2 - w nomenklaturze ATT&amp;CK MATRIX)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Popularną formą takiej infrastruktury były trojany wyposażone w klienta IRC (Internet Relay Chat) -&gt; zarządzanie odbywało się poprzez dedykowany kanał (czatroom), gdzie operator siedział razem ze swoimi botami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😉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3" name="Picture 5" descr=""/>
          <p:cNvPicPr/>
          <p:nvPr/>
        </p:nvPicPr>
        <p:blipFill>
          <a:blip r:embed="rId1"/>
          <a:stretch/>
        </p:blipFill>
        <p:spPr>
          <a:xfrm>
            <a:off x="10420200" y="203760"/>
            <a:ext cx="1509120" cy="101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4"/>
          <p:cNvSpPr/>
          <p:nvPr/>
        </p:nvSpPr>
        <p:spPr>
          <a:xfrm>
            <a:off x="0" y="6488640"/>
            <a:ext cx="10583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https://www.pandasecurity.com/en/mediacenter/src/uploads/2010/12/operationpayback_loic.png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5" name="Picture 5" descr=""/>
          <p:cNvPicPr/>
          <p:nvPr/>
        </p:nvPicPr>
        <p:blipFill>
          <a:blip r:embed="rId2"/>
          <a:stretch/>
        </p:blipFill>
        <p:spPr>
          <a:xfrm>
            <a:off x="1080720" y="0"/>
            <a:ext cx="10518480" cy="654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884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Botnet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77" name="TextBox 2"/>
          <p:cNvSpPr/>
          <p:nvPr/>
        </p:nvSpPr>
        <p:spPr>
          <a:xfrm>
            <a:off x="873720" y="1329480"/>
            <a:ext cx="10698840" cy="444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Dzisiejsze botnety rzadko używają IRC jako kanału C2, ponieważ IRC jest:</a:t>
            </a:r>
            <a:endParaRPr b="0" lang="en-US" sz="26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łatwy w wykryciu (protokół jest obecnie bardzo rzadko wykorzystywany)</a:t>
            </a:r>
            <a:endParaRPr b="0" lang="en-US" sz="26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scentralizowany (architektura klient -&gt; serwer), co powoduje, że stosunkowo łatwo jest taki botnet zniszczyć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Aktualnie najpopularniejszym kanałem C2 jest HTTPS (również przy manualnym operowaniu niewielką liczbą implantów, jako przeciwieństwa botnetu), powodem jest popularność HTTPS w ruchu sieciowym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Jako C2 używane bywają też protokoły P2P (</a:t>
            </a:r>
            <a:r>
              <a:rPr b="0" lang="en-US" sz="26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https://www.cs.ucf.edu/~czou/research/P2PBotnets-bookChapter.pdf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) oraz popularne serwisy dostępne po HTTP (np. github/media społecznościowe)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78" name="Picture 5" descr=""/>
          <p:cNvPicPr/>
          <p:nvPr/>
        </p:nvPicPr>
        <p:blipFill>
          <a:blip r:embed="rId2"/>
          <a:stretch/>
        </p:blipFill>
        <p:spPr>
          <a:xfrm>
            <a:off x="10420200" y="203760"/>
            <a:ext cx="1509120" cy="101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884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DDoS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80" name="TextBox 2"/>
          <p:cNvSpPr/>
          <p:nvPr/>
        </p:nvSpPr>
        <p:spPr>
          <a:xfrm>
            <a:off x="844200" y="1235160"/>
            <a:ext cx="10698840" cy="47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Rozproszony atak odmowy usługi (Distributed Denial of Service)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Popularny internetowy atak na dostępność (Availability) wybranego serwera/usługi/sieci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Polega na wysyłaniu maksymalnej osiągalnej ilości jakichkolwiek danych na adres celu, z jak największej ilości systemów komputerowych (dlatego atak nazywany jest rozproszonym)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Sumaryczna przepustowość wyjściowa komputerów użytych w ataku przekracza przepustowość wejściową celu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Efekt: cel jest efektywnie pozbawiony łączności z Internetem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Ataki DDoS przeprowadza się za pomocą botnetów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884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Przykład - Mirai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82" name="TextBox 2"/>
          <p:cNvSpPr/>
          <p:nvPr/>
        </p:nvSpPr>
        <p:spPr>
          <a:xfrm>
            <a:off x="873720" y="1329480"/>
            <a:ext cx="10698840" cy="37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12 października 2016 znacząca część Internetu na wschodnim wybrzeżu USA stała się niedostępna w wyniku masowego ataku DDoS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Początkowo podejrzewano, że za atakiem stoi obce mocarstwo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Botnet Mirai został zbudowany z zainfekowanych urządzeń IoT (Internet of Things), przede wszystkim domowych routerów, poprzez masowe ataki próbujące uwierzytelnić się z domyślnie ustawionym hasłem (np. admin:admin)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19 września 2016 za pomocą Mirai zaatakowano OVH (DDoS)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Kilka dni później twócy opublikowali kod, by utrudnić atrybucję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Kod zawierał frazy po rosyjsku, celem zmylenia atrybucji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Według FBI, atak z 12 października był najprawdopodobniej wycelowany w należące do Microsoft serwery gier online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Za botnetem stało kilku dwudziestolatków z USA (skazani w grudniu 2017 )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3" name="Picture 5" descr=""/>
          <p:cNvPicPr/>
          <p:nvPr/>
        </p:nvPicPr>
        <p:blipFill>
          <a:blip r:embed="rId1"/>
          <a:stretch/>
        </p:blipFill>
        <p:spPr>
          <a:xfrm>
            <a:off x="10420200" y="203760"/>
            <a:ext cx="1509120" cy="101628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125640" y="5607720"/>
            <a:ext cx="119912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https://www.csoonline.com/article/3258748/the-mirai-botnet-explained-how-teen-scammers-and-cctv-cameras-almost-brought-down-the-internet.html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https://www.justice.gov/usao-nj/pr/justice-department-announces-charges-and-guilty-pleas-three-computer-crime-cases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884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Rekordowy DDoS na Sberbank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86" name="TextBox 10"/>
          <p:cNvSpPr/>
          <p:nvPr/>
        </p:nvSpPr>
        <p:spPr>
          <a:xfrm>
            <a:off x="873720" y="1329480"/>
            <a:ext cx="10698840" cy="26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rekordowy atak DDoS (450GB/sec) na rosyjski Sberbank (6 Maja 2023)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Sberbank jest największym bankiem w Rosji i trzecim co do wielkości w Europie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botnet składający się z ok. 27 tys. skompromitowanych urządzeń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urządzenia przejęte w wyniku różnych metod initial access;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malvertising scriptt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malicious Chrome Extensions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weaponized Docker containers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7" name="Picture 1" descr=""/>
          <p:cNvPicPr/>
          <p:nvPr/>
        </p:nvPicPr>
        <p:blipFill>
          <a:blip r:embed="rId1"/>
          <a:stretch/>
        </p:blipFill>
        <p:spPr>
          <a:xfrm>
            <a:off x="10420200" y="203760"/>
            <a:ext cx="1509120" cy="1016280"/>
          </a:xfrm>
          <a:prstGeom prst="rect">
            <a:avLst/>
          </a:prstGeom>
          <a:ln w="0">
            <a:noFill/>
          </a:ln>
        </p:spPr>
      </p:pic>
      <p:sp>
        <p:nvSpPr>
          <p:cNvPr id="88" name="TextBox 11"/>
          <p:cNvSpPr/>
          <p:nvPr/>
        </p:nvSpPr>
        <p:spPr>
          <a:xfrm>
            <a:off x="125640" y="5607720"/>
            <a:ext cx="11991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https://www.bleepingcomputer.com/news/security/russian-sberbank-says-it-s-facing-massive-waves-of-ddos-attacks/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884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Anonymous Sudan kontra Elon Musk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90" name="TextBox 14"/>
          <p:cNvSpPr/>
          <p:nvPr/>
        </p:nvSpPr>
        <p:spPr>
          <a:xfrm>
            <a:off x="731160" y="1559880"/>
            <a:ext cx="10698840" cy="30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grupa znana z działań motywowanych religijnie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pod koniec maja 2023 dokonała szeregu ataków DDoS na Skandynawskie linie lotnicze oraz Tindera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zapowiedzieli, że ich następnym celem jest Elon Musk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... którego chcą w ten sposób zmusić do dystrybucji Starlinka w Sudanie :D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1" name="TextBox 15"/>
          <p:cNvSpPr/>
          <p:nvPr/>
        </p:nvSpPr>
        <p:spPr>
          <a:xfrm>
            <a:off x="125640" y="5607720"/>
            <a:ext cx="119912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https://www.timesnownews.com/technology-science/elon-musk-in-the-crosshairs-anonymous-sudan-declares-cyber-war-against-billionaire-tech-titan-after-sas-airlines-and-tinder-takedown-article-100563658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0497240" y="-30960"/>
            <a:ext cx="1694880" cy="2088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203040" y="0"/>
            <a:ext cx="11267280" cy="1320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Ataki na klientów systemów płatniczych - trojany bankowe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94" name="TextBox 2"/>
          <p:cNvSpPr/>
          <p:nvPr/>
        </p:nvSpPr>
        <p:spPr>
          <a:xfrm>
            <a:off x="110520" y="5711760"/>
            <a:ext cx="1208016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br/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https://www.kaspersky.com/blog/the-big-four-banking-trojans/2956/</a:t>
            </a:r>
            <a:br/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https://www.welivesecurity.com/2020/09/02/kryptocibule-multitasking-multicurrency-cryptostealer/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5" name="Picture 3" descr=""/>
          <p:cNvPicPr/>
          <p:nvPr/>
        </p:nvPicPr>
        <p:blipFill>
          <a:blip r:embed="rId3"/>
          <a:stretch/>
        </p:blipFill>
        <p:spPr>
          <a:xfrm>
            <a:off x="10294920" y="119880"/>
            <a:ext cx="1692360" cy="1114560"/>
          </a:xfrm>
          <a:prstGeom prst="rect">
            <a:avLst/>
          </a:prstGeom>
          <a:ln w="0">
            <a:noFill/>
          </a:ln>
        </p:spPr>
      </p:pic>
      <p:sp>
        <p:nvSpPr>
          <p:cNvPr id="96" name="TextBox 4"/>
          <p:cNvSpPr/>
          <p:nvPr/>
        </p:nvSpPr>
        <p:spPr>
          <a:xfrm>
            <a:off x="349560" y="1574640"/>
            <a:ext cx="11121120" cy="42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Trojany bankowe (ang.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banking trojans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) to malware stworzony z myślą o atakowaniu zwykłych użytkowników (systemy Windows, rzadziej MacOS)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Celem jest kradzież indywidualnych danych finansowych, np: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poświadczeń uwierzytelniających (identyfikator użytkownika oraz hasło/PIN) do: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bankowości elektronicznej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serwisów płatniczych typu PayPal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poświadczeń uwierzytelniających płatności, tj. dane kart płatniczych: numer, miesiąc + rok ważności, kod CVV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podmienianie docelowych numerów kont w schowku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podmienianie  docelowych numerów kont w pamięci przeglądarki (Man In The Browser)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ostatnimi czasy grono to poszerzyło się o tzw. Crypto Stealery/Crypto Jackery, wykradające kryptowaluty: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poprzez podmianę adresu docelowego portfela w schowku / pamięci przeglądarki (Man In The Browser)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klucze do portfeli kryptowalut (np. BitCoin, LiteCoin, Ethereum, Monero)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danych uwierzytelniających do internetowych serwisów świadczących usługi kryptowalutowe, tj.</a:t>
            </a:r>
            <a:endParaRPr b="0" lang="en-US" sz="18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giełdy wymiany kryptowalut</a:t>
            </a:r>
            <a:endParaRPr b="0" lang="en-US" sz="18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kryptowalutowe portfele online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/>
          <p:nvPr/>
        </p:nvSpPr>
        <p:spPr>
          <a:xfrm>
            <a:off x="771840" y="417600"/>
            <a:ext cx="10698840" cy="66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Podmiana witryny internetowej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51" name="TextBox 9"/>
          <p:cNvSpPr/>
          <p:nvPr/>
        </p:nvSpPr>
        <p:spPr>
          <a:xfrm>
            <a:off x="771840" y="1339200"/>
            <a:ext cx="10855440" cy="52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Ang.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website defacement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Podmiana zawartości strony internetowej może nastąpić w wyniku: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włamania na serwer HTTP, na którym hostowana jest witryna,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włamania na jeden z serwerów HTTP, na którym hostowany jest jakiś element interfejsu witryny (np. skrypt JavaScript),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włamania do panelu administracyjnego zarządzającego treścią,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przejęcia kontroli nad domeną wskazującą na witrynę (i skonfigurowanie domeny tak, by wskazywała na kontrolowany przez atakującego adres IP),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znalezienia i wykorzystania luki typu Stored XSS (wstrzyknięcie kodu JavaScript)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Za tego typu incydentami najczęściej stoją: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tak zwani lone wolves (samotnicy mający motyw osobisty - zemsta/zabawa/chęć popisania się),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hacktywiści (ideologia),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script kiddies (zabawa, chęć popisania się).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03040" y="0"/>
            <a:ext cx="11267280" cy="1320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Przykład - Grandoreio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98" name="TextBox 2"/>
          <p:cNvSpPr/>
          <p:nvPr/>
        </p:nvSpPr>
        <p:spPr>
          <a:xfrm>
            <a:off x="110520" y="6337800"/>
            <a:ext cx="120801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https://www.welivesecurity.com/2020/08/21/grandoreiro-banking-trojan-impersonates-spain-tax-agency/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9" name="Picture 3" descr=""/>
          <p:cNvPicPr/>
          <p:nvPr/>
        </p:nvPicPr>
        <p:blipFill>
          <a:blip r:embed="rId2"/>
          <a:stretch/>
        </p:blipFill>
        <p:spPr>
          <a:xfrm>
            <a:off x="10294920" y="119880"/>
            <a:ext cx="1692360" cy="1114560"/>
          </a:xfrm>
          <a:prstGeom prst="rect">
            <a:avLst/>
          </a:prstGeom>
          <a:ln w="0">
            <a:noFill/>
          </a:ln>
        </p:spPr>
      </p:pic>
      <p:sp>
        <p:nvSpPr>
          <p:cNvPr id="100" name="TextBox 4"/>
          <p:cNvSpPr/>
          <p:nvPr/>
        </p:nvSpPr>
        <p:spPr>
          <a:xfrm>
            <a:off x="582480" y="1355760"/>
            <a:ext cx="1069884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11-tego sierpnia 2020 wielu Hiszpanów otrzymało wiadomość email rzekomo pochodzącą od urzędu skarbowego (Agencia Tributaria) z adresu contato@acessofinanceiro.com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01" name="Picture 5" descr=""/>
          <p:cNvPicPr/>
          <p:nvPr/>
        </p:nvPicPr>
        <p:blipFill>
          <a:blip r:embed="rId3"/>
          <a:stretch/>
        </p:blipFill>
        <p:spPr>
          <a:xfrm>
            <a:off x="757080" y="2236320"/>
            <a:ext cx="7018560" cy="398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03040" y="0"/>
            <a:ext cx="11267280" cy="1320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Przykład - Grandoreio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03" name="TextBox 2"/>
          <p:cNvSpPr/>
          <p:nvPr/>
        </p:nvSpPr>
        <p:spPr>
          <a:xfrm>
            <a:off x="110520" y="6337800"/>
            <a:ext cx="120801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https://www.welivesecurity.com/2020/08/21/grandoreiro-banking-trojan-impersonates-spain-tax-agency/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04" name="Picture 3" descr=""/>
          <p:cNvPicPr/>
          <p:nvPr/>
        </p:nvPicPr>
        <p:blipFill>
          <a:blip r:embed="rId2"/>
          <a:stretch/>
        </p:blipFill>
        <p:spPr>
          <a:xfrm>
            <a:off x="10294920" y="119880"/>
            <a:ext cx="1692360" cy="1114560"/>
          </a:xfrm>
          <a:prstGeom prst="rect">
            <a:avLst/>
          </a:prstGeom>
          <a:ln w="0">
            <a:noFill/>
          </a:ln>
        </p:spPr>
      </p:pic>
      <p:sp>
        <p:nvSpPr>
          <p:cNvPr id="105" name="TextBox 4"/>
          <p:cNvSpPr/>
          <p:nvPr/>
        </p:nvSpPr>
        <p:spPr>
          <a:xfrm>
            <a:off x="582480" y="1355760"/>
            <a:ext cx="10698840" cy="22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email zawierał link do archiwum ZIP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z treści wynikało, że w archiwum znajduje się dokument, w którym znajdują się detale dotyczące płatności, do wniesienia której rzekomo zobowiązany był odbiorca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w archiwum znajdował się plik wykonywalny w formacie MSI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06" name="Picture 6" descr=""/>
          <p:cNvPicPr/>
          <p:nvPr/>
        </p:nvPicPr>
        <p:blipFill>
          <a:blip r:embed="rId3"/>
          <a:stretch/>
        </p:blipFill>
        <p:spPr>
          <a:xfrm>
            <a:off x="441360" y="2729520"/>
            <a:ext cx="4827600" cy="3542040"/>
          </a:xfrm>
          <a:prstGeom prst="rect">
            <a:avLst/>
          </a:prstGeom>
          <a:ln w="0">
            <a:noFill/>
          </a:ln>
        </p:spPr>
      </p:pic>
      <p:pic>
        <p:nvPicPr>
          <p:cNvPr id="107" name="Picture 7" descr=""/>
          <p:cNvPicPr/>
          <p:nvPr/>
        </p:nvPicPr>
        <p:blipFill>
          <a:blip r:embed="rId4"/>
          <a:stretch/>
        </p:blipFill>
        <p:spPr>
          <a:xfrm>
            <a:off x="5270400" y="2802600"/>
            <a:ext cx="6861600" cy="166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45920" y="162000"/>
            <a:ext cx="11281320" cy="108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Consolas"/>
              </a:rPr>
              <a:t>Bezpośrednie ataki na instytucje finansowe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9" name="TextBox 2"/>
          <p:cNvSpPr/>
          <p:nvPr/>
        </p:nvSpPr>
        <p:spPr>
          <a:xfrm>
            <a:off x="745920" y="1433160"/>
            <a:ext cx="11191320" cy="464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W przeciwieństwie do zwykłych użytkowników, banki inwestują ogromne pieniądze w zabezpieczenia</a:t>
            </a:r>
            <a:endParaRPr b="0" lang="en-US" sz="2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Wobec tego, zgodnie z zasadą podążania ścieżką najmniejszego oporu, znacznie łatwiej włamać się do komputera klienta, niż do serwera banku</a:t>
            </a:r>
            <a:endParaRPr b="0" lang="en-US" sz="2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Włamanie do banku jest jednak </a:t>
            </a:r>
            <a:r>
              <a:rPr b="0" lang="en-US" sz="23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znacznie bardziej opłacalne</a:t>
            </a:r>
            <a:endParaRPr b="0" lang="en-US" sz="2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Znanych jest wiele przypadków włamań do instytucji finansowych, gdzie przestępcy ukradli dane personalne klientów; </a:t>
            </a:r>
            <a:r>
              <a:rPr b="0" lang="en-US" sz="23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https://www.bleepingcomputer.com/news/security/gold-seller-jm-bullion-hacked-to-steal-customers-credit-cards/, </a:t>
            </a:r>
            <a:endParaRPr b="0" lang="en-US" sz="2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https://securityboulevard.com/2020/09/eterbase-exchange-hacked-hackers-stole-5-4-mn/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lang="en-US" sz="23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https://digitalguardian.com/blog/top-10-finserv-data-breaches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) - incydenty z kategorii wycieków danych.</a:t>
            </a:r>
            <a:endParaRPr b="0" lang="en-US" sz="2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Znane są jednak przypadki włamań, których następstwem było wyprowadzenie znacznych środków finansowych z banków!</a:t>
            </a:r>
            <a:endParaRPr b="0" lang="en-US" sz="2300" spc="-1" strike="noStrike">
              <a:latin typeface="Arial"/>
            </a:endParaRPr>
          </a:p>
        </p:txBody>
      </p:sp>
      <p:pic>
        <p:nvPicPr>
          <p:cNvPr id="110" name="Picture 3" descr=""/>
          <p:cNvPicPr/>
          <p:nvPr/>
        </p:nvPicPr>
        <p:blipFill>
          <a:blip r:embed="rId4"/>
          <a:stretch/>
        </p:blipFill>
        <p:spPr>
          <a:xfrm>
            <a:off x="10756800" y="0"/>
            <a:ext cx="1433880" cy="108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45920" y="162000"/>
            <a:ext cx="10698840" cy="108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Bezpośrednie ataki na instytucje finansowe - Bangladesh 2016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12" name="TextBox 3"/>
          <p:cNvSpPr/>
          <p:nvPr/>
        </p:nvSpPr>
        <p:spPr>
          <a:xfrm>
            <a:off x="173160" y="6049800"/>
            <a:ext cx="117216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https://www.wired.com/2016/05/insane-81m-bangladesh-bank-heist-heres-know/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3" name="Picture 4" descr=""/>
          <p:cNvPicPr/>
          <p:nvPr/>
        </p:nvPicPr>
        <p:blipFill>
          <a:blip r:embed="rId2"/>
          <a:stretch/>
        </p:blipFill>
        <p:spPr>
          <a:xfrm>
            <a:off x="10756800" y="0"/>
            <a:ext cx="1433880" cy="1086120"/>
          </a:xfrm>
          <a:prstGeom prst="rect">
            <a:avLst/>
          </a:prstGeom>
          <a:ln w="0">
            <a:noFill/>
          </a:ln>
        </p:spPr>
      </p:pic>
      <p:sp>
        <p:nvSpPr>
          <p:cNvPr id="114" name="TextBox 2"/>
          <p:cNvSpPr/>
          <p:nvPr/>
        </p:nvSpPr>
        <p:spPr>
          <a:xfrm>
            <a:off x="745920" y="1587240"/>
            <a:ext cx="11149200" cy="31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W lutym 2016 skradziono $101,000,000 z Banku  Centralnego Bangladeszu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Przeprowadzony został atak na system transferów międzynarodowych SWIFT (Society for Worldwide Interbank Financial Telecommunication)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4-tego lutego, posługując się danymi dostępowymi do jednego z kont SWIFT Banku Centralnego Bangladeszu, przestępcy wysłali 36 nieautoryzowanych żądań wypłaty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Kwota $81,000,000 została wyprowadzona do banku na Filipinach, kolejne $20,000,000 do banku w Manili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Konta docelowe zostały założone rok wcześniej (Maj 2015) i nie były używane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Transfer kolejnych $850,000,000 nie powiódł się z powodu błędu drukarki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45920" y="162000"/>
            <a:ext cx="10698840" cy="108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Bezpośrednie ataki na instytucje finansowe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16" name="Rectangle 2"/>
          <p:cNvSpPr/>
          <p:nvPr/>
        </p:nvSpPr>
        <p:spPr>
          <a:xfrm>
            <a:off x="745920" y="1680120"/>
            <a:ext cx="112435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Inne przykłady: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https://www.garlandtechnology.com/blog/how-hackers-stole-millions-from-banks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https://qz.com/1238297/a-hacker-alleged-to-have-stolen-e1-billion-from-bank-atms-was-arrested-in-alicante-spain/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https://www.reuters.com/article/us-russia-cyber-swift-idUSKCN1G00DV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7" name="Picture 4" descr=""/>
          <p:cNvPicPr/>
          <p:nvPr/>
        </p:nvPicPr>
        <p:blipFill>
          <a:blip r:embed="rId4"/>
          <a:stretch/>
        </p:blipFill>
        <p:spPr>
          <a:xfrm>
            <a:off x="10756800" y="0"/>
            <a:ext cx="1433880" cy="108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8840" cy="109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Coinmining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19" name="TextBox 2"/>
          <p:cNvSpPr/>
          <p:nvPr/>
        </p:nvSpPr>
        <p:spPr>
          <a:xfrm>
            <a:off x="866880" y="1616400"/>
            <a:ext cx="10698840" cy="47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Wykorzystuje moc obliczeniową zainfekowanych komputerów do generowania kryptowalut (Bitcoin, Litecoin, Ethereum, Monero itp.) - ang.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cryptocurrency mining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Szkodliwość sprowadza się do kradzieży energii elektrycznej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Stosunkowo mało szkodliwa odmiana malware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Dystrybuowane na różne sposoby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automatyczne skanery Internetowe szukające podatności, słabych haseł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pliki w sieciach P2P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zainfekowane załączniki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zainfekowane instalatory popularnego oprogramownia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20" name="Picture 3" descr=""/>
          <p:cNvPicPr/>
          <p:nvPr/>
        </p:nvPicPr>
        <p:blipFill>
          <a:blip r:embed="rId1"/>
          <a:stretch/>
        </p:blipFill>
        <p:spPr>
          <a:xfrm>
            <a:off x="10461600" y="69840"/>
            <a:ext cx="1498680" cy="154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8840" cy="109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Coinmining - LemonDuck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22" name="TextBox 2"/>
          <p:cNvSpPr/>
          <p:nvPr/>
        </p:nvSpPr>
        <p:spPr>
          <a:xfrm>
            <a:off x="866880" y="1616400"/>
            <a:ext cx="10698840" cy="462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Akytwny od grudnia 2018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Działa na zasadzie robaka (zainfekowane systemy infekują następne - automatyczny lateral movement)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Aktualnie posiada 12 różnych metod dystrybucji (w tym słynnego exploita RCE na Microsoftowy protokół NetBIOS - EternalBlue (po tym, jak wyciekł z amerykańskiego NSA) - CVE-2017-0144, BlueKeep (RDP), wysyłanie maili z zainfekowanymi załącznikami, ataki brute force na hasła - SMB i RDP, również atakowanie usług Redis i Hadoop)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Posiada moduł wyłączający Windows Dendera...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... a także moduł wyłączający konkurencyjne kryptominery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😀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23" name="TextBox 4"/>
          <p:cNvSpPr/>
          <p:nvPr/>
        </p:nvSpPr>
        <p:spPr>
          <a:xfrm>
            <a:off x="246240" y="6198480"/>
            <a:ext cx="9986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Więcej na: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https://threatpost.com/lemon-duck-cryptocurrency-botnet/160046/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4" name="Picture 5" descr=""/>
          <p:cNvPicPr/>
          <p:nvPr/>
        </p:nvPicPr>
        <p:blipFill>
          <a:blip r:embed="rId2"/>
          <a:stretch/>
        </p:blipFill>
        <p:spPr>
          <a:xfrm>
            <a:off x="9901440" y="70560"/>
            <a:ext cx="2094120" cy="178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360" y="184680"/>
            <a:ext cx="10698840" cy="73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Adware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26" name="TextBox 2"/>
          <p:cNvSpPr/>
          <p:nvPr/>
        </p:nvSpPr>
        <p:spPr>
          <a:xfrm>
            <a:off x="504360" y="1072800"/>
            <a:ext cx="10698840" cy="435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Niechciane oprogramowanie, którego celem jest wymuszone wyświetlanie reklam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Najczęściej dystrybuowane jako dodatek do instalatorów popularnych darmowych programów (freeware)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Często występujące w formie inwazyjnych dodatków do przeglądarki udających wyszukiwarki (Search Toolbars), które automatycznie otwierają strony i popupy z reklamami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Sam adware, podobnie jak cryptominery, jest przykładem stosunkowo mało szkodliwego niechcianego oprogramownia (o ile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jedynie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wyświetla reklamy...)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27" name="Picture 3" descr=""/>
          <p:cNvPicPr/>
          <p:nvPr/>
        </p:nvPicPr>
        <p:blipFill>
          <a:blip r:embed="rId1"/>
          <a:stretch/>
        </p:blipFill>
        <p:spPr>
          <a:xfrm>
            <a:off x="10201320" y="41040"/>
            <a:ext cx="1855800" cy="134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360" y="85680"/>
            <a:ext cx="10698840" cy="73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Adware - przykład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129" name="Picture 3" descr=""/>
          <p:cNvPicPr/>
          <p:nvPr/>
        </p:nvPicPr>
        <p:blipFill>
          <a:blip r:embed="rId1"/>
          <a:stretch/>
        </p:blipFill>
        <p:spPr>
          <a:xfrm>
            <a:off x="2154240" y="824040"/>
            <a:ext cx="6988320" cy="596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45920" y="0"/>
            <a:ext cx="10698840" cy="109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Ekosystem e-crime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31" name="TextBox 4"/>
          <p:cNvSpPr/>
          <p:nvPr/>
        </p:nvSpPr>
        <p:spPr>
          <a:xfrm>
            <a:off x="590400" y="1096920"/>
            <a:ext cx="10854000" cy="496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TOR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Nielegalne markety (Darkweb)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Wśród nielegalnych artykułów i usług znaleźć można między innymi:</a:t>
            </a:r>
            <a:endParaRPr b="0" lang="en-US" sz="32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Exploity</a:t>
            </a:r>
            <a:endParaRPr b="0" lang="en-US" sz="32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Malware</a:t>
            </a:r>
            <a:endParaRPr b="0" lang="en-US" sz="32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Dane (osobowe, płatnicze, hasła, dane prywatne)</a:t>
            </a:r>
            <a:endParaRPr b="0" lang="en-US" sz="32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Dostęp do zhackowanych systemów</a:t>
            </a:r>
            <a:endParaRPr b="0" lang="en-US" sz="32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Botnety</a:t>
            </a:r>
            <a:endParaRPr b="0" lang="en-US" sz="32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Poszczególne systemy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2" name="Picture 3" descr=""/>
          <p:cNvPicPr/>
          <p:nvPr/>
        </p:nvPicPr>
        <p:blipFill>
          <a:blip r:embed="rId1"/>
          <a:stretch/>
        </p:blipFill>
        <p:spPr>
          <a:xfrm>
            <a:off x="9319680" y="62640"/>
            <a:ext cx="2722680" cy="212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069884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Wyciek danych (ang. data breach)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53" name="TextBox 4"/>
          <p:cNvSpPr/>
          <p:nvPr/>
        </p:nvSpPr>
        <p:spPr>
          <a:xfrm>
            <a:off x="581040" y="1271520"/>
            <a:ext cx="1123812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Określenie to jest stosowane w odniesieniu zarówno do potwierdzonych jak i potencjalnych incydentów. Tzn: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samo zaistnienie sytuacji, gdzie duże zbiory wrażliwych danych przechowywane są na niezabezpieczonych systemach (dostępnych w publicznym Internecie, niewymagających uwierzytelnienia)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stanowi przesłankę, że doszło </a:t>
            </a:r>
            <a:r>
              <a:rPr b="0" lang="pl-PL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do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wycieku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, czyli </a:t>
            </a:r>
            <a:r>
              <a:rPr b="0" lang="pl-PL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jest to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potencjalny wyciek danych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potwierdzonych wycieków danych, tj. gdy wiemy, że wrażliwe dane faktycznie dostały się w niepowołane ręce.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45920" y="0"/>
            <a:ext cx="10698840" cy="109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Ekosystem e-crime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34" name="TextBox 2"/>
          <p:cNvSpPr/>
          <p:nvPr/>
        </p:nvSpPr>
        <p:spPr>
          <a:xfrm>
            <a:off x="419400" y="6178680"/>
            <a:ext cx="114760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https://twitter.com/Bank_Security/status/1322926288739442688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35" name="Picture 3" descr=""/>
          <p:cNvPicPr/>
          <p:nvPr/>
        </p:nvPicPr>
        <p:blipFill>
          <a:blip r:embed="rId2"/>
          <a:stretch/>
        </p:blipFill>
        <p:spPr>
          <a:xfrm>
            <a:off x="0" y="1106640"/>
            <a:ext cx="12190680" cy="464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45920" y="0"/>
            <a:ext cx="10698840" cy="109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Ekosystem e-crime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37" name="TextBox 2"/>
          <p:cNvSpPr/>
          <p:nvPr/>
        </p:nvSpPr>
        <p:spPr>
          <a:xfrm>
            <a:off x="419400" y="6178680"/>
            <a:ext cx="114760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https://twitter.com/Bank_Security/status/1322926288739442688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38" name="Picture 4" descr=""/>
          <p:cNvPicPr/>
          <p:nvPr/>
        </p:nvPicPr>
        <p:blipFill>
          <a:blip r:embed="rId2"/>
          <a:stretch/>
        </p:blipFill>
        <p:spPr>
          <a:xfrm>
            <a:off x="619200" y="903600"/>
            <a:ext cx="11275920" cy="527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45920" y="0"/>
            <a:ext cx="10698840" cy="109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Ekosystem e-crime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40" name="TextBox 2"/>
          <p:cNvSpPr/>
          <p:nvPr/>
        </p:nvSpPr>
        <p:spPr>
          <a:xfrm>
            <a:off x="419400" y="6178680"/>
            <a:ext cx="114760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https://twitter.com/Bank_Security/status/1322926288739442688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1" name="Picture 3" descr=""/>
          <p:cNvPicPr/>
          <p:nvPr/>
        </p:nvPicPr>
        <p:blipFill>
          <a:blip r:embed="rId2"/>
          <a:stretch/>
        </p:blipFill>
        <p:spPr>
          <a:xfrm>
            <a:off x="61920" y="1096920"/>
            <a:ext cx="12190680" cy="447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745920" y="0"/>
            <a:ext cx="10698840" cy="109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Ekosystem e-crime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43" name="TextBox 2"/>
          <p:cNvSpPr/>
          <p:nvPr/>
        </p:nvSpPr>
        <p:spPr>
          <a:xfrm>
            <a:off x="419400" y="6178680"/>
            <a:ext cx="114760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https://twitter.com/Bank_Security/status/1322926288739442688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4" name="Picture 4" descr=""/>
          <p:cNvPicPr/>
          <p:nvPr/>
        </p:nvPicPr>
        <p:blipFill>
          <a:blip r:embed="rId2"/>
          <a:stretch/>
        </p:blipFill>
        <p:spPr>
          <a:xfrm>
            <a:off x="500040" y="845640"/>
            <a:ext cx="11314440" cy="516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360" y="184680"/>
            <a:ext cx="10698840" cy="73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"Adware" -&gt; Spyware -&gt; Malware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46" name="TextBox 2"/>
          <p:cNvSpPr/>
          <p:nvPr/>
        </p:nvSpPr>
        <p:spPr>
          <a:xfrm>
            <a:off x="504360" y="1072800"/>
            <a:ext cx="11284560" cy="52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Bardzo często niechciane oprogramowanie klasyfikowane jako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Adware zawiera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dodatkowe, groźniejsze funkcjonalności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Spyware - zbieranie o podstawowych informacji o systemie i użytkowniku, co pozwala rozpoznać atrakcyjne cele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Sprzedaż innym aktorom zagrożeń i zbrojenie - często Adware wyposażony jest w moduł "zbrojący", tj. pozwalający na doinstalowanie dowolnego malware, co odbywa się selektywnie po rozpoznaniu atrakcyjnego celu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Dostęp do takiego systemu sprzedawany jest na czarnym rynku innej grupie przestępczej (wyższy zwrot inwestycji niż w przypadku wyświetlania reklam / kopania kryptowalut)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Dobrymi przykładami są DealPly oraz InstallCore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7" name="Picture 3" descr=""/>
          <p:cNvPicPr/>
          <p:nvPr/>
        </p:nvPicPr>
        <p:blipFill>
          <a:blip r:embed="rId1"/>
          <a:stretch/>
        </p:blipFill>
        <p:spPr>
          <a:xfrm>
            <a:off x="10544400" y="0"/>
            <a:ext cx="1645920" cy="1591200"/>
          </a:xfrm>
          <a:prstGeom prst="rect">
            <a:avLst/>
          </a:prstGeom>
          <a:ln w="0">
            <a:noFill/>
          </a:ln>
        </p:spPr>
      </p:pic>
      <p:sp>
        <p:nvSpPr>
          <p:cNvPr id="148" name="TextBox 4"/>
          <p:cNvSpPr/>
          <p:nvPr/>
        </p:nvSpPr>
        <p:spPr>
          <a:xfrm>
            <a:off x="229680" y="6211800"/>
            <a:ext cx="11785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https://blog.trendmicro.com/trendlabs-security-intelligence/exposing-modular-adware-how-dealply-iserik-and-managex-persist-in-systems/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71840" y="217440"/>
            <a:ext cx="10698840" cy="1067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Ransomware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50" name="TextBox 2"/>
          <p:cNvSpPr/>
          <p:nvPr/>
        </p:nvSpPr>
        <p:spPr>
          <a:xfrm>
            <a:off x="885960" y="1377360"/>
            <a:ext cx="10698840" cy="435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Atak polega na:</a:t>
            </a:r>
            <a:endParaRPr b="0" lang="en-US" sz="2800" spc="-1" strike="noStrike">
              <a:latin typeface="Arial"/>
            </a:endParaRPr>
          </a:p>
          <a:p>
            <a:pPr lvl="1" marL="971640" indent="-5144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włamaniu się do organizacji i przejęciu kontroli nad jak największą liczbą systemów w jak najkrótszym czasie</a:t>
            </a:r>
            <a:endParaRPr b="0" lang="en-US" sz="2800" spc="-1" strike="noStrike">
              <a:latin typeface="Arial"/>
            </a:endParaRPr>
          </a:p>
          <a:p>
            <a:pPr lvl="1" marL="971640" indent="-5144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zaszyfrowaniu wszystkich znajdujących się na nich plików </a:t>
            </a:r>
            <a:endParaRPr b="0" lang="en-US" sz="2800" spc="-1" strike="noStrike">
              <a:latin typeface="Arial"/>
            </a:endParaRPr>
          </a:p>
          <a:p>
            <a:pPr lvl="1" marL="971640" indent="-5144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wystosowaniu żądania zapłaty okupu (w kryptowalucie) w zamian za udostępnienie klucza deszyfrującego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Najpoważniejszy problem w cyberbezpieczeństwie w ostatnich latach z uwagi na jego powszechność i skalę strat, jakie powoduje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Jedną z metod ograniczania strat wynikających z ataków ransomware są regularnie wykonywane, odizolowane sieciowo kopie zapasowe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1" name="Picture 3" descr=""/>
          <p:cNvPicPr/>
          <p:nvPr/>
        </p:nvPicPr>
        <p:blipFill>
          <a:blip r:embed="rId1"/>
          <a:stretch/>
        </p:blipFill>
        <p:spPr>
          <a:xfrm>
            <a:off x="9810000" y="163440"/>
            <a:ext cx="1774800" cy="11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71840" y="217440"/>
            <a:ext cx="10698840" cy="1067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Ransomware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53" name="TextBox 2"/>
          <p:cNvSpPr/>
          <p:nvPr/>
        </p:nvSpPr>
        <p:spPr>
          <a:xfrm>
            <a:off x="885960" y="1377360"/>
            <a:ext cx="10971000" cy="435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Najsłynniejszym incydentem tego typu był robak WannaCry (Maj 2017)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Ofiarami były setki/tysiące organizacji na całym świecie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 samym brytyjskim NHS zainfekowanych zostało ponad 70 000 systemów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Do szybkiej infekcji systemów (automatyczny lateral movement) wykorzysywał słynnego exploita RCE na Microsoftowy protokół NetBIOS - EternalBlue (po tym, jak wyciekł z amerykańskiego NSA) - CVE-2017-0144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Operatorzy uzyskali ponad $387.000 okupu, powodując straty na ponad $4,000,000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4" name="TextBox 3"/>
          <p:cNvSpPr/>
          <p:nvPr/>
        </p:nvSpPr>
        <p:spPr>
          <a:xfrm>
            <a:off x="99000" y="6143760"/>
            <a:ext cx="114858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https://securityintelligence.com/articles/wannacry-worm-ransomware-changed-cybersecurity/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https://www.avast.com/c-eternalblue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55" name="Picture 4" descr=""/>
          <p:cNvPicPr/>
          <p:nvPr/>
        </p:nvPicPr>
        <p:blipFill>
          <a:blip r:embed="rId3"/>
          <a:stretch/>
        </p:blipFill>
        <p:spPr>
          <a:xfrm>
            <a:off x="9810000" y="163440"/>
            <a:ext cx="1774800" cy="11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71840" y="217440"/>
            <a:ext cx="10698840" cy="1067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Ransomware as a Service (RaaS)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57" name="TextBox 2"/>
          <p:cNvSpPr/>
          <p:nvPr/>
        </p:nvSpPr>
        <p:spPr>
          <a:xfrm>
            <a:off x="885960" y="1377360"/>
            <a:ext cx="10971000" cy="350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Wraz z rozwojem ransomware, pojawiła się koncepcja RaaS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Jest to model programu partnerskiego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Gang (twórcy i operatorzy ransomware) dzielą się okupem z partnerami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Partnerem może być każdy - otrzymuje prowizję za doprowadzenie do zainfekowania systemów, w dowolny sposób - poprzez dystrybucję w sieciach P2P, phishing, sabotaże wewnątrzorganizacyjne, włamania do systemów itd.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Gang zajmuje się negocjacjami i pobieraniem okupu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8" name="TextBox 3"/>
          <p:cNvSpPr/>
          <p:nvPr/>
        </p:nvSpPr>
        <p:spPr>
          <a:xfrm>
            <a:off x="99000" y="6143760"/>
            <a:ext cx="11485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https://public.intel471.com/blog/revil-ransomware-interview-russian-osint-100-million/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9" name="Picture 4" descr=""/>
          <p:cNvPicPr/>
          <p:nvPr/>
        </p:nvPicPr>
        <p:blipFill>
          <a:blip r:embed="rId2"/>
          <a:stretch/>
        </p:blipFill>
        <p:spPr>
          <a:xfrm>
            <a:off x="10211400" y="117720"/>
            <a:ext cx="1774800" cy="11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71840" y="217440"/>
            <a:ext cx="10698840" cy="1067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Ransomware - Ryuk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61" name="TextBox 2"/>
          <p:cNvSpPr/>
          <p:nvPr/>
        </p:nvSpPr>
        <p:spPr>
          <a:xfrm>
            <a:off x="885960" y="1377360"/>
            <a:ext cx="10698840" cy="47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Aktualnie najbardziej znany gang Ransomware, mający na koncie szereg poważnych incydentów, których ofiaramy padły duże organizacje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 uzyskaniu wstępnego dostępu (Phishing -&gt; Maldoc -&gt; Emotet -&gt; Trickbot), operatorzy obierają za cel zdobycie uprawnień administracyjnych w domenie ActiveDirectory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 przejęciu kontrolera domeny, funkcje administracyjne (Group Policy Objects) wykorzystane są do wdrożenia (dystrybucja &amp; uruchomienie) ransomware 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Dochodzi do bardzo szybkiego zaszyfrowania danych na wszystkich serwerach i stacjach roboczych w domenie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62" name="Picture 3" descr=""/>
          <p:cNvPicPr/>
          <p:nvPr/>
        </p:nvPicPr>
        <p:blipFill>
          <a:blip r:embed="rId1"/>
          <a:stretch/>
        </p:blipFill>
        <p:spPr>
          <a:xfrm>
            <a:off x="9810000" y="163440"/>
            <a:ext cx="1774800" cy="11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266760" y="217440"/>
            <a:ext cx="9313920" cy="1067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1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Ransomware - Ryuk - aktualny algorytm działania operatorów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164" name="Picture 3" descr=""/>
          <p:cNvPicPr/>
          <p:nvPr/>
        </p:nvPicPr>
        <p:blipFill>
          <a:blip r:embed="rId1"/>
          <a:stretch/>
        </p:blipFill>
        <p:spPr>
          <a:xfrm>
            <a:off x="9975960" y="117720"/>
            <a:ext cx="1774800" cy="1166760"/>
          </a:xfrm>
          <a:prstGeom prst="rect">
            <a:avLst/>
          </a:prstGeom>
          <a:ln w="0">
            <a:noFill/>
          </a:ln>
        </p:spPr>
      </p:pic>
      <p:pic>
        <p:nvPicPr>
          <p:cNvPr id="165" name="Picture 6" descr=""/>
          <p:cNvPicPr/>
          <p:nvPr/>
        </p:nvPicPr>
        <p:blipFill>
          <a:blip r:embed="rId2"/>
          <a:stretch/>
        </p:blipFill>
        <p:spPr>
          <a:xfrm>
            <a:off x="0" y="1504080"/>
            <a:ext cx="12190680" cy="5027040"/>
          </a:xfrm>
          <a:prstGeom prst="rect">
            <a:avLst/>
          </a:prstGeom>
          <a:ln w="0">
            <a:noFill/>
          </a:ln>
        </p:spPr>
      </p:pic>
      <p:sp>
        <p:nvSpPr>
          <p:cNvPr id="166" name="TextBox 7"/>
          <p:cNvSpPr/>
          <p:nvPr/>
        </p:nvSpPr>
        <p:spPr>
          <a:xfrm>
            <a:off x="266760" y="6356880"/>
            <a:ext cx="10324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https://twitter.com/0xboogy/status/1324763565539184641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069884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Potencjalny wyciek danych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55" name="TextBox 4"/>
          <p:cNvSpPr/>
          <p:nvPr/>
        </p:nvSpPr>
        <p:spPr>
          <a:xfrm>
            <a:off x="581040" y="1271520"/>
            <a:ext cx="11238120" cy="542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Bardzo wiele potencjalnych wycieków (tj. samego faktu dostępności danych) jest wynikiem niedopatrzenia/niekompetencji.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Nigdyś takie przypadki stanowiły przede wszystkim: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serwery HTTP z włączonym listingiem katalogów,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publicznie dostępne (guest acesss) sieciowe systemy plików (NFS, NetBIOS),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serwery FTP akceptujące anonimowy dostęp (anonymous:anonymous).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Dziś są to przede wszystkim: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niezabezpieczone bazy danych, szczególnie Elasticsearch,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inne niezabezpieczone zasoby chmurowe (szczególnie Amazon S3 Buckets).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Najczęściej takie sytuacje odkrywane są przypadkowo/zgłaszane przez researcherów/bounty hunterów.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232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Ransomware &amp; double extortion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68" name="TextBox 2"/>
          <p:cNvSpPr/>
          <p:nvPr/>
        </p:nvSpPr>
        <p:spPr>
          <a:xfrm>
            <a:off x="885960" y="1585800"/>
            <a:ext cx="1069884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Schemat double extortion polega na szantażu opublikowania wcześniej wykradzionych danych, jeśli firma odmówi zapłaty okupu za klucz deszyfrujący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 2019 Maze, jako pierwsza z grup ransomware, otworzyła stronę udostępniającą dane wykradzione swoim ofiarom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Schemat stosowany jest aktualnie przez szereg grup; Ako, Avaddon, CLOP, Darkside, DoppelPaymer, Maze, Mespinoza (Pysa), Nefilim, NetWalker, RagnarLocker, REvil (Sodinokibi), Sekhmet, Conti (Ryuk)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Zdarza się, że ransomware jest tylko końcową fazą dłuższego wtargnięcia, którego głównym celem była kradzież danych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69" name="TextBox 3"/>
          <p:cNvSpPr/>
          <p:nvPr/>
        </p:nvSpPr>
        <p:spPr>
          <a:xfrm>
            <a:off x="341640" y="6105240"/>
            <a:ext cx="11100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https://www.zdnet.com/article/conti-ryuk-joins-the-ranks-of-ransomware-gangs-operating-data-leak-sites/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0" name="Picture 4" descr=""/>
          <p:cNvPicPr/>
          <p:nvPr/>
        </p:nvPicPr>
        <p:blipFill>
          <a:blip r:embed="rId2"/>
          <a:stretch/>
        </p:blipFill>
        <p:spPr>
          <a:xfrm>
            <a:off x="10022400" y="168480"/>
            <a:ext cx="1774800" cy="11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71840" y="0"/>
            <a:ext cx="9057240" cy="125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Pierwszy oficjalnie odnotowany zgon spowodowany Ransomware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72" name="TextBox 4"/>
          <p:cNvSpPr/>
          <p:nvPr/>
        </p:nvSpPr>
        <p:spPr>
          <a:xfrm>
            <a:off x="173520" y="6301800"/>
            <a:ext cx="11923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https://www.bleepingcomputer.com/news/security/ransomware-attack-at-german-hospital-leads-to-death-of-patient/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TextBox 2"/>
          <p:cNvSpPr/>
          <p:nvPr/>
        </p:nvSpPr>
        <p:spPr>
          <a:xfrm>
            <a:off x="877320" y="1727280"/>
            <a:ext cx="10971360" cy="42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10-tego września 2020 Szpital Uniwersytecki w Dusseldorfie padł ofiarą ataku ransomware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Utrudnienia wywołane atakiem spowodowały, że karetka transportująca do szpitala pacjenta w ciężkim stanie chorego musiała zmienić kurs, podejmując próbę dostarczenia go do innej, bardziej oddalonej placówki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Pacjent zmarł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Atakujący nie wiedzieli, że celem ich ataku padł szpital, po otrzymaniu tej informacji przekazali klucz deszyfrujący bez okupu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74" name="Picture 8" descr=""/>
          <p:cNvPicPr/>
          <p:nvPr/>
        </p:nvPicPr>
        <p:blipFill>
          <a:blip r:embed="rId2"/>
          <a:stretch/>
        </p:blipFill>
        <p:spPr>
          <a:xfrm>
            <a:off x="10022400" y="168840"/>
            <a:ext cx="1774800" cy="11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771840" y="0"/>
            <a:ext cx="11324880" cy="125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Ransomware - Conti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76" name="TextBox 1"/>
          <p:cNvSpPr/>
          <p:nvPr/>
        </p:nvSpPr>
        <p:spPr>
          <a:xfrm>
            <a:off x="173520" y="5486400"/>
            <a:ext cx="119235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Źródła: 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https://therecord.media/costa-ricas-new-president-declares-state-of-emergency-after-conti-ransomware-attack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https://www.cisa.gov/news-events/alerts/2021/09/22/conti-ransomware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https://flashpoint.io/blog/history-of-conti-ransomware/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TextBox 8"/>
          <p:cNvSpPr/>
          <p:nvPr/>
        </p:nvSpPr>
        <p:spPr>
          <a:xfrm>
            <a:off x="877320" y="1056240"/>
            <a:ext cx="10971360" cy="435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rosyjska grupa ransomware aktywna od lutego 2020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znana z agresywnych metod i przeprowadzania ataków na dużą skalę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dystrybucja malware również w programie partnerskim (Ransomware as a Service)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8-maja 2023 prezydent Kostaryki ogłosił stan wyjątkowy z powodu ataku Conti na infrastruktury rządowe oraz dostawcę energii elektrycznej (zarządno 10 milionów USD okupu)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 następstwie incydentu amerykański Departament Stanu wydał nagrodę 10 milionów USD za operatorów Conti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78" name="Picture 9" descr=""/>
          <p:cNvPicPr/>
          <p:nvPr/>
        </p:nvPicPr>
        <p:blipFill>
          <a:blip r:embed="rId3"/>
          <a:stretch/>
        </p:blipFill>
        <p:spPr>
          <a:xfrm>
            <a:off x="10022400" y="169200"/>
            <a:ext cx="1774800" cy="11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232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Sextortion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80" name="TextBox 2"/>
          <p:cNvSpPr/>
          <p:nvPr/>
        </p:nvSpPr>
        <p:spPr>
          <a:xfrm>
            <a:off x="844200" y="1178280"/>
            <a:ext cx="10698840" cy="447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Szantaże rozsyłane drogą mailową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 treści szantażyści twierdzą, że są w posiadaniu nagrań z wbudowanej w laptopa kamery, wykonanych podczas oglądania przez ofiarę treści pornograficznych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Dla nadania wiarygodności szantażowi, jako rzekomy dowód włamania do komputera podają w mailu hasło należące do ofiary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Hasło pochodzi z innego źródła (jakiegokolwiek publicznego wycieku bazy danych, z któregokolwiek serwisu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Taktyka ta wykorzystuje fakt, że większość/bardzo wielu ludzi stosuje to samo hasło w różnych miejscach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Obecność swojego adresu na tego typu liście można sprawdzić w serwisie </a:t>
            </a: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https://haveibeenpwned.com/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1" name="TextBox 3"/>
          <p:cNvSpPr/>
          <p:nvPr/>
        </p:nvSpPr>
        <p:spPr>
          <a:xfrm>
            <a:off x="397080" y="6345360"/>
            <a:ext cx="10925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https://www.welivesecurity.com/2020/04/30/new-sextortion-scam-claims-know-your-password/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232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Sextortion - przykład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83" name="TextBox 3"/>
          <p:cNvSpPr/>
          <p:nvPr/>
        </p:nvSpPr>
        <p:spPr>
          <a:xfrm>
            <a:off x="397080" y="6095880"/>
            <a:ext cx="10925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https://www.welivesecurity.com/2020/04/30/new-sextortion-scam-claims-know-your-password/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4" name="Picture 4" descr=""/>
          <p:cNvPicPr/>
          <p:nvPr/>
        </p:nvPicPr>
        <p:blipFill>
          <a:blip r:embed="rId2"/>
          <a:stretch/>
        </p:blipFill>
        <p:spPr>
          <a:xfrm>
            <a:off x="1320480" y="1204560"/>
            <a:ext cx="8496360" cy="465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232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Business Email Compromise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86" name="TextBox 2"/>
          <p:cNvSpPr/>
          <p:nvPr/>
        </p:nvSpPr>
        <p:spPr>
          <a:xfrm>
            <a:off x="354600" y="5817960"/>
            <a:ext cx="107370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https://www.fbi.gov/scams-and-safety/common-scams-and-crimes/business-email-compromise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https://www.infosecurity-magazine.com/news/fbi-bec-losses-soared-to-18/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7" name="Picture 3" descr=""/>
          <p:cNvPicPr/>
          <p:nvPr/>
        </p:nvPicPr>
        <p:blipFill>
          <a:blip r:embed="rId3"/>
          <a:stretch/>
        </p:blipFill>
        <p:spPr>
          <a:xfrm>
            <a:off x="10026000" y="116640"/>
            <a:ext cx="1818000" cy="2075040"/>
          </a:xfrm>
          <a:prstGeom prst="rect">
            <a:avLst/>
          </a:prstGeom>
          <a:ln w="0">
            <a:noFill/>
          </a:ln>
        </p:spPr>
      </p:pic>
      <p:sp>
        <p:nvSpPr>
          <p:cNvPr id="188" name="TextBox 4"/>
          <p:cNvSpPr/>
          <p:nvPr/>
        </p:nvSpPr>
        <p:spPr>
          <a:xfrm>
            <a:off x="563400" y="1237680"/>
            <a:ext cx="10999080" cy="457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Schemat znany również pod nazwą EAC (Email Account Compromise)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Wyłudzenie znacznych środków pieniężnych w formie przelewu, z wykorzystaniem 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     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poczty elektronicznej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Jedno z najbardziej skutecznych i dotkliwych w skutkach oszustw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Celem zazwyczaj padają pracownicy działu inansów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Może przybierać różne scenariusze, np:</a:t>
            </a:r>
            <a:endParaRPr b="0" lang="en-US" sz="21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partner biznesowy/dostawca wysyła naszej organizacji fakturę z "nowego adresu email"</a:t>
            </a:r>
            <a:endParaRPr b="0" lang="en-US" sz="21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prezes firmy instruuje asystentkę, by wykonała przelew na znaczną kwotę, argumentowany pilną potrzebą biznesową 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Często podszywanie się ma miejsce z wykorzystaniem adresów email nienależących do podmiotu, który jest impersonowany ("nowy adres email")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Zdarza się jednak 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(i ten scenariusz jest najbardziej groźny, bo najbardziej wiarygodny - więc i skuteczny!), </a:t>
            </a:r>
            <a:r>
              <a:rPr b="1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że użyta skrzynka email jest w rękach przestępcy 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(została shackowana)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W samych USA szacowane straty w wyniku BEC w 2019 szacowane są na prawie $2,000,000,000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40080" y="232920"/>
            <a:ext cx="9384480" cy="143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Business Email Compromise - przykład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90" name="TextBox 2"/>
          <p:cNvSpPr/>
          <p:nvPr/>
        </p:nvSpPr>
        <p:spPr>
          <a:xfrm>
            <a:off x="354600" y="6255720"/>
            <a:ext cx="9669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https://www.infosecurity-magazine.com/news/scammers-maga-hat-vendors-steal/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1" name="Picture 3" descr=""/>
          <p:cNvPicPr/>
          <p:nvPr/>
        </p:nvPicPr>
        <p:blipFill>
          <a:blip r:embed="rId2"/>
          <a:stretch/>
        </p:blipFill>
        <p:spPr>
          <a:xfrm>
            <a:off x="10026000" y="116640"/>
            <a:ext cx="1818000" cy="2075040"/>
          </a:xfrm>
          <a:prstGeom prst="rect">
            <a:avLst/>
          </a:prstGeom>
          <a:ln w="0">
            <a:noFill/>
          </a:ln>
        </p:spPr>
      </p:pic>
      <p:sp>
        <p:nvSpPr>
          <p:cNvPr id="192" name="TextBox 4"/>
          <p:cNvSpPr/>
          <p:nvPr/>
        </p:nvSpPr>
        <p:spPr>
          <a:xfrm>
            <a:off x="789840" y="1753920"/>
            <a:ext cx="9337680" cy="427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22-go października 2020 partia Republikańska w Winsconsin padła ofiarą ataku phishingowego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Przestępcy podszyli się pod istniejących producentów czapek i innych gadżetów promujących kampanię wyborczą Donalda Trumpa, wysyłając podrobione faktury z podstawionymi numerami kont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Atakujący wykazali spory poziom znajomości procedur i kontrahentów, co sugeruje wcześniejsze uzyskanie dostępu do skrzynki pocztowej osoby zaangażowanej w kampanię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Łupem padły miliony dolarów (i w konsekwencji w pewnym stopniu sama kampania)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39680" y="167040"/>
            <a:ext cx="8448480" cy="1695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Supply chain compromise – </a:t>
            </a:r>
            <a:r>
              <a:rPr b="1" lang="pl-PL" sz="4350" spc="-1" strike="noStrike">
                <a:solidFill>
                  <a:srgbClr val="000000"/>
                </a:solidFill>
                <a:latin typeface="Consolas"/>
              </a:rPr>
              <a:t>SolarWinds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94" name="TextBox 2"/>
          <p:cNvSpPr/>
          <p:nvPr/>
        </p:nvSpPr>
        <p:spPr>
          <a:xfrm>
            <a:off x="202320" y="6330600"/>
            <a:ext cx="10698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https://www.techtarget.com/whatis/feature/SolarWinds-hack-explained-Everything-you-need-to-know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5" name="TextBox 3"/>
          <p:cNvSpPr/>
          <p:nvPr/>
        </p:nvSpPr>
        <p:spPr>
          <a:xfrm>
            <a:off x="448560" y="1969560"/>
            <a:ext cx="11293920" cy="42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Najpoważniejszy znany historii atak typu supply chain (łańcuch dostaw)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Dotknięte tysiące organizacji, w tym rząd Stanów Zjednoczonych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Backdoor w komponencie Orion pakietu SIEM SolarWinds, używany przez ponad 30 000 organizacji (prywatnych i publicznych)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Nation-state threat actor, zidentyfikowany przez Microsoft jako Nobellium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Wrzesień 2019 – włamanie do sieci SolarWinds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Październik 2019 – testowe umieszczenie obcego kodu w kodzie Oriona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Luty 2020 – backdoor Sunburst umieszczony w kodzie Oriona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Marzec 2020 – początek dystrybucji zbackdoorowanego Oriona do klientów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Grudzień 2020 – wykrycie incydentu przez FireEye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196" name="Picture 6" descr=""/>
          <p:cNvPicPr/>
          <p:nvPr/>
        </p:nvPicPr>
        <p:blipFill>
          <a:blip r:embed="rId2"/>
          <a:stretch/>
        </p:blipFill>
        <p:spPr>
          <a:xfrm>
            <a:off x="8328240" y="55080"/>
            <a:ext cx="3862080" cy="143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39680" y="167040"/>
            <a:ext cx="12211200" cy="1695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9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Supply chain compromise -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smartfony z preinstalowanym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malware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98" name="TextBox 2"/>
          <p:cNvSpPr/>
          <p:nvPr/>
        </p:nvSpPr>
        <p:spPr>
          <a:xfrm>
            <a:off x="202320" y="6330600"/>
            <a:ext cx="10698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https://news.hitb.org/content/chinese-smartphone-maker-selling-devices-malware-pre-installed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TextBox 3"/>
          <p:cNvSpPr/>
          <p:nvPr/>
        </p:nvSpPr>
        <p:spPr>
          <a:xfrm>
            <a:off x="448560" y="1969560"/>
            <a:ext cx="11293920" cy="379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W marcu 2019 researcherzy z firmy Secure-D odkryli preinstalowany malware na smartfonach od chińskiego producenta Transsion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Telefony w Etiopii, Kameronie, Egipcie, Ganie, Afryce południowej i 14 innych krajach rejestrowały abonentów w płatnych subskrypcjach bez ich wiedzy i zgody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Aplikacje mobilne odpowiedzialne za tę aktywność były preinstalowane z systemem Android dostarczonym na urządzeniach (nie były obecne w żadnym oficjalnym sklepie z aplikacjami mobilnymi)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Ilość dotkniętych urządzeń szacuje się na ponad 200 000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200" name="Picture 4" descr=""/>
          <p:cNvPicPr/>
          <p:nvPr/>
        </p:nvPicPr>
        <p:blipFill>
          <a:blip r:embed="rId2"/>
          <a:stretch/>
        </p:blipFill>
        <p:spPr>
          <a:xfrm>
            <a:off x="9160920" y="107280"/>
            <a:ext cx="2890080" cy="106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70200" y="158040"/>
            <a:ext cx="12211200" cy="161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Supply chain compromise -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malware w oprogramowaniu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podatkowym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02" name="TextBox 2"/>
          <p:cNvSpPr/>
          <p:nvPr/>
        </p:nvSpPr>
        <p:spPr>
          <a:xfrm>
            <a:off x="202320" y="6330600"/>
            <a:ext cx="10698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https://www.infosecurity-magazine.com/news/fbicisa-warn-us-firms/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TextBox 3"/>
          <p:cNvSpPr/>
          <p:nvPr/>
        </p:nvSpPr>
        <p:spPr>
          <a:xfrm>
            <a:off x="448560" y="1872720"/>
            <a:ext cx="1129392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Golden Tax jest oprogramowaniem, do którego instalacji chińskie banki zmuszają zagraniczne firmy operujące  na terenie Chin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W czerwcu 2019 researcherzy z Trustwave ostrzegli o odkrytych przez siebie backdoorach w oprogramowaniu Golden Tax  (nadali im nazwy GoldenSpy oraz GoldenHelper)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Kilka dni po publikacji odkryto program deinstalujący, zacierający ślady po backdoorze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FBI i CISA wydały ostrzeżenie dla amerykańskich firm operujących w Chinach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204" name="Picture 4" descr=""/>
          <p:cNvPicPr/>
          <p:nvPr/>
        </p:nvPicPr>
        <p:blipFill>
          <a:blip r:embed="rId2"/>
          <a:stretch/>
        </p:blipFill>
        <p:spPr>
          <a:xfrm>
            <a:off x="9151920" y="77400"/>
            <a:ext cx="2890080" cy="106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168704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Potencjalny wyciek danych - reakcja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57" name="TextBox 4"/>
          <p:cNvSpPr/>
          <p:nvPr/>
        </p:nvSpPr>
        <p:spPr>
          <a:xfrm>
            <a:off x="589680" y="1851840"/>
            <a:ext cx="11238120" cy="38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Calibri"/>
                <a:ea typeface="DejaVu Sans"/>
              </a:rPr>
              <a:t>1. Przede wszystkim natychmiast usunąć przyczynę potencjalnego wycieku, np. poprzez odcięcie danego systemu od sieci (reakcja doraźna).</a:t>
            </a:r>
            <a:endParaRPr b="0" lang="en-US" sz="3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Calibri"/>
                <a:ea typeface="DejaVu Sans"/>
              </a:rPr>
              <a:t>2. O ile to możliwe - ustalić, czy faktycznie ktoś uzyskiwał do tych danych dostęp - czyli czy faktycznie doszło do wycieku (przeanalizować dostępne artefakty, przede wszystkim logi danej usługi - np. HTTP access log, FTP log itd.). </a:t>
            </a:r>
            <a:endParaRPr b="0" lang="en-US" sz="3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04960" y="209880"/>
            <a:ext cx="11047680" cy="1116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Watering hole attacks with 0days - przykład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06" name="TextBox 2"/>
          <p:cNvSpPr/>
          <p:nvPr/>
        </p:nvSpPr>
        <p:spPr>
          <a:xfrm>
            <a:off x="266040" y="5827320"/>
            <a:ext cx="96498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https://support.apple.com/en-us/HT211929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https://www.zdnet.com/article/apple-fixes-three-ios-zero-days-exploited-in-the-wild/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TextBox 3"/>
          <p:cNvSpPr/>
          <p:nvPr/>
        </p:nvSpPr>
        <p:spPr>
          <a:xfrm>
            <a:off x="930960" y="1535400"/>
            <a:ext cx="10613880" cy="429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5-go Listopada 2020 Apple opublikował aktualizacje adresujące trzy podatności w iOS:</a:t>
            </a:r>
            <a:endParaRPr b="0" lang="en-US" sz="23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CVE-2020-27930 (zdalne wykonanie kodu w przeglądarce),</a:t>
            </a:r>
            <a:endParaRPr b="0" lang="en-US" sz="23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CVE-2020-27950 (wyciek pamięci),</a:t>
            </a:r>
            <a:endParaRPr b="0" lang="en-US" sz="23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CVE-2020-27932 (eskalacja uprawnień w jądrze),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Podatności tworzą łańcuch (ang. </a:t>
            </a:r>
            <a:r>
              <a:rPr b="0" i="1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chain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), który pozwala na zdalne przejęcie kontroli nad urządzeniem po odwiedzeniu przez ofiarę specjalnie spreparowanej strony internetowej (kliknięcie w link lub kontrola nad stroną naturalnie odwiedzaną przez grupę docelową)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Podatności zostały zgłoszone przez Researcherów z Google Project Zero, którzy odkryli je w formie aktywnie wykorzystywanyych exploitów (ang. </a:t>
            </a:r>
            <a:r>
              <a:rPr b="0" i="1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in the wild exploitation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232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Stuxnet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09" name="Picture 4" descr=""/>
          <p:cNvPicPr/>
          <p:nvPr/>
        </p:nvPicPr>
        <p:blipFill>
          <a:blip r:embed="rId1"/>
          <a:stretch/>
        </p:blipFill>
        <p:spPr>
          <a:xfrm>
            <a:off x="9858960" y="70200"/>
            <a:ext cx="2139480" cy="1776960"/>
          </a:xfrm>
          <a:prstGeom prst="rect">
            <a:avLst/>
          </a:prstGeom>
          <a:ln w="0">
            <a:noFill/>
          </a:ln>
        </p:spPr>
      </p:pic>
      <p:sp>
        <p:nvSpPr>
          <p:cNvPr id="210" name="TextBox 5"/>
          <p:cNvSpPr/>
          <p:nvPr/>
        </p:nvSpPr>
        <p:spPr>
          <a:xfrm>
            <a:off x="817920" y="1434960"/>
            <a:ext cx="10128600" cy="511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Wysoce zaawansowany robak (malware)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Światło dzienne po raz pierwszy ujrzał w 2010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Wytworzony co najmniej w 2005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Stworzony w celu zniszczenia infrastruktury irańskiego programu nuklearnego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Zainfekował co najmniej 14 lokalizacji w Iranie (w tym jedną przeznaczoną do wzbogacania uranu)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Działał w trzech fazach</a:t>
            </a:r>
            <a:endParaRPr b="0" lang="en-US" sz="22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infekcja systemów Windows, replikacja</a:t>
            </a:r>
            <a:endParaRPr b="0" lang="en-US" sz="22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infekcja oprogramowania Siemens Step 7 (używanego do programowania sprzętu kontrolującego ICS - Industrial Control Systems)</a:t>
            </a:r>
            <a:endParaRPr b="0" lang="en-US" sz="22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infekcja programowalnych kontrolerów ICS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W ten sposób robak był w stanie przedostać się do systemów odizolowanych od Internetu/sieci (ang. </a:t>
            </a:r>
            <a:r>
              <a:rPr b="0" i="1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airgapped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Autorzy nie zostali oficjalnie zidentyfikowani, przypuszczenia padają na Mossad &amp; CIA/NSA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232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Stuxnet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12" name="Picture 4" descr=""/>
          <p:cNvPicPr/>
          <p:nvPr/>
        </p:nvPicPr>
        <p:blipFill>
          <a:blip r:embed="rId1"/>
          <a:stretch/>
        </p:blipFill>
        <p:spPr>
          <a:xfrm>
            <a:off x="9858960" y="70200"/>
            <a:ext cx="2139480" cy="1776960"/>
          </a:xfrm>
          <a:prstGeom prst="rect">
            <a:avLst/>
          </a:prstGeom>
          <a:ln w="0">
            <a:noFill/>
          </a:ln>
        </p:spPr>
      </p:pic>
      <p:pic>
        <p:nvPicPr>
          <p:cNvPr id="213" name="Picture 2" descr=""/>
          <p:cNvPicPr/>
          <p:nvPr/>
        </p:nvPicPr>
        <p:blipFill>
          <a:blip r:embed="rId2"/>
          <a:stretch/>
        </p:blipFill>
        <p:spPr>
          <a:xfrm>
            <a:off x="1213560" y="1087560"/>
            <a:ext cx="7588080" cy="5207760"/>
          </a:xfrm>
          <a:prstGeom prst="rect">
            <a:avLst/>
          </a:prstGeom>
          <a:ln w="0">
            <a:noFill/>
          </a:ln>
        </p:spPr>
      </p:pic>
      <p:sp>
        <p:nvSpPr>
          <p:cNvPr id="214" name="TextBox 3"/>
          <p:cNvSpPr/>
          <p:nvPr/>
        </p:nvSpPr>
        <p:spPr>
          <a:xfrm>
            <a:off x="99720" y="6467400"/>
            <a:ext cx="9865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https://spectrum.ieee.org/telecom/security/the-real-story-of-stuxnet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232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pl-PL" sz="4350" spc="-1" strike="noStrike">
                <a:solidFill>
                  <a:srgbClr val="000000"/>
                </a:solidFill>
                <a:latin typeface="Consolas"/>
              </a:rPr>
              <a:t>US Colonial Pipeline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16" name="TextBox 3"/>
          <p:cNvSpPr/>
          <p:nvPr/>
        </p:nvSpPr>
        <p:spPr>
          <a:xfrm>
            <a:off x="99720" y="6195960"/>
            <a:ext cx="12090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https://www.techtarget.com/whatis/feature/Colonial-Pipeline-hack-explained-Everything-you-need-to-know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7" name="Picture 6" descr=""/>
          <p:cNvPicPr/>
          <p:nvPr/>
        </p:nvPicPr>
        <p:blipFill>
          <a:blip r:embed="rId2"/>
          <a:stretch/>
        </p:blipFill>
        <p:spPr>
          <a:xfrm>
            <a:off x="8406720" y="123120"/>
            <a:ext cx="2527920" cy="1344960"/>
          </a:xfrm>
          <a:prstGeom prst="rect">
            <a:avLst/>
          </a:prstGeom>
          <a:ln w="0">
            <a:noFill/>
          </a:ln>
        </p:spPr>
      </p:pic>
      <p:sp>
        <p:nvSpPr>
          <p:cNvPr id="218" name="TextBox 7"/>
          <p:cNvSpPr/>
          <p:nvPr/>
        </p:nvSpPr>
        <p:spPr>
          <a:xfrm>
            <a:off x="452520" y="1598040"/>
            <a:ext cx="10703520" cy="411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US Colonial Pipeline - infrastruktura odpowiada za połowę dostaw na wschodnim wybrzeżu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6 maja 2021 – włamanie do infrastruktury sieciowej ropociągu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7 maja 2021 – początek ataku ransomware, incydent zostaje „wykryty”, system zostaje odłączony od sieci, zapłacony zostaje okup (75 bitcoinów - $4.4 miliona)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Atakujący wykradli ponad 100 gigabajtów danych w ciągu dwóch godzin, następnie zainfekowali sieć ransomwarem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Działanie systemów przywrócono 12-go maja 2021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Służby odzyskały $2.3 miliona z zapłaconego okupu w bitcoinach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Przyczyną wtargnięcia był fakt, że jeden z pracowników użył do swojego konta VPN takiego samego hasła, jak do innego systemu, który został skompromitowany (password reuse)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892440" y="2759040"/>
            <a:ext cx="974232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Trendy, statystyki, metryki</a:t>
            </a:r>
            <a:endParaRPr b="0" lang="en-US" sz="4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2800" cy="111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Podstawowe metryki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21" name="TextBox 2"/>
          <p:cNvSpPr/>
          <p:nvPr/>
        </p:nvSpPr>
        <p:spPr>
          <a:xfrm>
            <a:off x="762120" y="1380240"/>
            <a:ext cx="11150280" cy="39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MTTD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- Mean Time to Detect - średni czas, jaki upływa od powstania incydentu do jego wykrycia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MTTR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- Mean Time To Respond/Remediate - średni czas, jaki upływa od powstania incydentu do jego zaadresowania (tj. zareagowania w sposób eliminujący zagrożenie)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Dwell time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- średni czas, jaki upływa od wystąpienia incydentu do jego wyeliminowania (MTTD + MTTR)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Breakout speed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- czas, jaki zajmuje intruzowi przejście do fazy Lateral movement po uzyskaniu pierwotnego dostępu (Initial access)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2" name="TextBox 3"/>
          <p:cNvSpPr/>
          <p:nvPr/>
        </p:nvSpPr>
        <p:spPr>
          <a:xfrm>
            <a:off x="18720" y="5657760"/>
            <a:ext cx="124596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Źródła: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https://www.optiv.com/cybersecurity-dictionary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https://www.mrktech.com/wp-content/uploads/2019/09/7-metrics-of-security-operations-effectiveness-infographic.pdf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https://www.crowdstrike.com/blog/crowdstrike-discusses-breakout-time-in-an-article-on-dark-reading/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7760" cy="1875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9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Trendy incydentów i zagrożeń - 2018-2022 - włamania z wykorzystaniem malware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24" name="TextBox 6"/>
          <p:cNvSpPr/>
          <p:nvPr/>
        </p:nvSpPr>
        <p:spPr>
          <a:xfrm>
            <a:off x="531000" y="2023920"/>
            <a:ext cx="11345040" cy="465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Malware vs malware-free attacks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Malware attacks - uzyskanie wstępnego dostępu (ang. foothold, initial access) z wykorzystaniem malware to np: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phishing z wykonywalnymi załącznikami,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exploity na oprogramowanie klienckie (przeglądarka, klient poczty, komunikator, itd.).</a:t>
            </a:r>
            <a:endParaRPr b="0" lang="en-US" sz="3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Do pozostałych ataków (malware-free attacks) należą przede wszystkim włamania z wykorzystaniem prawidłowych kont (Valid Accounts) -&gt; wszelkiego rodzaju ataki na hasła.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7760" cy="1875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9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Trendy incydentów i zagrożeń - 2018-2022 - włamania z wykorzystaniem malware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26" name="TextBox 4"/>
          <p:cNvSpPr/>
          <p:nvPr/>
        </p:nvSpPr>
        <p:spPr>
          <a:xfrm>
            <a:off x="274320" y="5925240"/>
            <a:ext cx="108867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CrodStrike Global Threat Report 2019, CrowdStrike Global Threat Report 2020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https://go.crowdstrike.com/rs/281-OBQ-266/images/Report2020CrowdStrikeGlobalThreatReport.pdf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https://www.crowdstrike.com/global-threat-report/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TextBox 7"/>
          <p:cNvSpPr/>
          <p:nvPr/>
        </p:nvSpPr>
        <p:spPr>
          <a:xfrm>
            <a:off x="757080" y="2465280"/>
            <a:ext cx="10312560" cy="32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% ataków (initial access) z wykorzystaniem malware (CrowdStrike GTR):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2018: 60%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2019: 49%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2021: 38%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2022: 29%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7760" cy="1875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Trendy incydentów i zagrożeń -  breakout time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29" name="TextBox 4"/>
          <p:cNvSpPr/>
          <p:nvPr/>
        </p:nvSpPr>
        <p:spPr>
          <a:xfrm>
            <a:off x="274320" y="5259600"/>
            <a:ext cx="11447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CrowdStrike Global Threat Report 2019, CrowdStrike Global Threat Report 2020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https://go.crowdstrike.com/rs/281-OBQ-266/images/Report2020CrowdStrikeGlobalThreatReport.pdf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https://www.infosecurity-magazine.com/news/attacker-breakout-time-halves-in/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br/>
            <a:r>
              <a:rPr b="0" lang="pl-PL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  <a:hlinkClick r:id="rId3"/>
              </a:rPr>
              <a:t>https://go.crowdstrike.com/rs/281-OBQ-266/images/CrowdStrike2023GlobalThreatReport.pdf</a:t>
            </a:r>
            <a:r>
              <a:rPr b="0" lang="pl-PL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TextBox 7"/>
          <p:cNvSpPr/>
          <p:nvPr/>
        </p:nvSpPr>
        <p:spPr>
          <a:xfrm>
            <a:off x="757080" y="1742040"/>
            <a:ext cx="10312560" cy="374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Średni </a:t>
            </a:r>
            <a:r>
              <a:rPr b="0" i="1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breakout time</a:t>
            </a:r>
            <a:r>
              <a:rPr b="0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: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2018: 4 godziny 37 minut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2019: 9 godzin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2020: 4 godzinu 28 minty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2021: 1 godzina 38 minut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2022: 1 godzina 24 minuty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7760" cy="1875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Trendy incydentów i zagrożeń - 2018-</a:t>
            </a:r>
            <a:r>
              <a:rPr b="1" lang="pl-PL" sz="4350" spc="-1" strike="noStrike">
                <a:solidFill>
                  <a:srgbClr val="000000"/>
                </a:solidFill>
                <a:latin typeface="Consolas"/>
              </a:rPr>
              <a:t>2022</a:t>
            </a: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 - breakout time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32" name="TextBox 4"/>
          <p:cNvSpPr/>
          <p:nvPr/>
        </p:nvSpPr>
        <p:spPr>
          <a:xfrm>
            <a:off x="274320" y="6382440"/>
            <a:ext cx="9006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CrowdStrike Global Threat Report 2019, CrowdStrike Global Threat Report 2020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TextBox 7"/>
          <p:cNvSpPr/>
          <p:nvPr/>
        </p:nvSpPr>
        <p:spPr>
          <a:xfrm>
            <a:off x="757080" y="2465280"/>
            <a:ext cx="10312560" cy="283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Breakout time nie zawsze jest priorytetem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Wpływa na niego między innymi zjawisko przekazywania dostępu innym aktorom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Breakout time nie zawiera informacji o ostatecznej ilości operacji (ang. volume) i nie jest jednoznacznym wyznacznikiem, jak duże zagrożenie stanowi dany aktor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193040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Potencjalny wyciek danych - reakcja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59" name="TextBox 4"/>
          <p:cNvSpPr/>
          <p:nvPr/>
        </p:nvSpPr>
        <p:spPr>
          <a:xfrm>
            <a:off x="581040" y="1271520"/>
            <a:ext cx="11238120" cy="435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Calibri"/>
                <a:ea typeface="DejaVu Sans"/>
              </a:rPr>
              <a:t>3. Ograniczyć straty wynikające z wycieku/potencjalnego wycieku. Np. jeśli wśród danych znajdowały się hasła, wymusić zmianę tych haseł/poinformować o incydencie użytkowników, których hasła wyciekły. Poinformować podmioty, które padły ofiarą potencjalnego/potwierdzonego wycieku (np. osoby, których dane osobowe wyciekły).</a:t>
            </a:r>
            <a:endParaRPr b="0" lang="en-US" sz="3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Calibri"/>
                <a:ea typeface="DejaVu Sans"/>
              </a:rPr>
              <a:t>4. Permanentnie zaadresować problem (np. usunąć dany system/kopię danych lub prawidłowo go zabezpieczyć).</a:t>
            </a:r>
            <a:endParaRPr b="0" lang="en-US" sz="3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274320" y="78480"/>
            <a:ext cx="11777760" cy="1450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Trendy incydentów i zagrożeń - median dwell time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35" name="TextBox 4"/>
          <p:cNvSpPr/>
          <p:nvPr/>
        </p:nvSpPr>
        <p:spPr>
          <a:xfrm>
            <a:off x="133200" y="5259600"/>
            <a:ext cx="12060000" cy="14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https://www.infocyte.com/blog/2016/7/26/how-many-days-does-it-take-to-discover-a-breach-the-answer-may-shock-you/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https://investors.fireeye.com/news-releases/news-release-details/fireeye-mandiant-m-trends-2020-report-reveals-cyber-criminals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https://www.thehindubusinessline.com/info-tech/hackers-average-dwell-time-dips-by-5-days-to-16-days-in-2022-mandiant/article66772549.ece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TextBox 7"/>
          <p:cNvSpPr/>
          <p:nvPr/>
        </p:nvSpPr>
        <p:spPr>
          <a:xfrm>
            <a:off x="1371600" y="1560960"/>
            <a:ext cx="10312560" cy="39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Globalny średni czas pomiędzy wystąpieniem a wykryciem incydentu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2011: 416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2016: 146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2017: 101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2018: 78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2019: 56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2020: 24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2021: 21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2022: 16 dni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274320" y="78480"/>
            <a:ext cx="11777760" cy="1450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Trendy incydentów i zagrożeń - 2022/2023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38" name="TextBox 12"/>
          <p:cNvSpPr/>
          <p:nvPr/>
        </p:nvSpPr>
        <p:spPr>
          <a:xfrm>
            <a:off x="131760" y="5486400"/>
            <a:ext cx="1206000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Źródła: </a:t>
            </a:r>
            <a:br/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https://www.securityweek.com/researchers-spot-apts-targeting-small-business-msps/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  <a:hlinkClick r:id="rId1"/>
              </a:rPr>
              <a:t>https://www.msn.com/en-us/news/technology/more-and-more-criminals-are-using-legitimate-websites-to-obfuscate-malicious-payloads/ar-AA1bQhTu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39" name="TextBox 13"/>
          <p:cNvSpPr/>
          <p:nvPr/>
        </p:nvSpPr>
        <p:spPr>
          <a:xfrm>
            <a:off x="888480" y="1560960"/>
            <a:ext cx="10770120" cy="39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Ewolucja ransomware w kierunku extortion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Dynamiczne zmiany w obszarze hacktywizmu sprowokowane wojną na Ukrainie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Wipery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Proliferacja narzędzi AI i ich wykorzystania do celów ofensywnych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Wzrost popularności ataków na cloudy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Wzrost zainteresowania cyberprzestępców mniejszymi organizacjami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Trend wykorzystywania powszechnie znanych i “bezpiecznych” serwisów do dystrybucji malware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7760" cy="118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2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41" name="TextBox 2"/>
          <p:cNvSpPr/>
          <p:nvPr/>
        </p:nvSpPr>
        <p:spPr>
          <a:xfrm>
            <a:off x="588240" y="1603080"/>
            <a:ext cx="11014200" cy="32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Większość publicznie dostępnych raportów skupia się na grupach z Chin, Rosji, Iranu oraz Korei Północnej (tzw. "OŚ ZŁA" - ang. </a:t>
            </a:r>
            <a:r>
              <a:rPr b="0" i="1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the axis of evil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😂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 )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Większość publicznie dostępnych raportów pochodzi od amerykańskich/zachodnich firm i instytucji (np. CrowdStrike, FBI)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Warto mieć to na uwadze, gdy stara się zrozumieć pełne spektrum, a nie tylko jego część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42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4440" cy="14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7760" cy="118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2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44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4440" cy="1414440"/>
          </a:xfrm>
          <a:prstGeom prst="rect">
            <a:avLst/>
          </a:prstGeom>
          <a:ln w="0">
            <a:noFill/>
          </a:ln>
        </p:spPr>
      </p:pic>
      <p:sp>
        <p:nvSpPr>
          <p:cNvPr id="245" name="TextBox 4"/>
          <p:cNvSpPr/>
          <p:nvPr/>
        </p:nvSpPr>
        <p:spPr>
          <a:xfrm>
            <a:off x="274320" y="6064200"/>
            <a:ext cx="11916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6" name="Picture 5" descr=""/>
          <p:cNvPicPr/>
          <p:nvPr/>
        </p:nvPicPr>
        <p:blipFill>
          <a:blip r:embed="rId3"/>
          <a:stretch/>
        </p:blipFill>
        <p:spPr>
          <a:xfrm>
            <a:off x="0" y="1790640"/>
            <a:ext cx="12190680" cy="392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7760" cy="118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2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48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4440" cy="1414440"/>
          </a:xfrm>
          <a:prstGeom prst="rect">
            <a:avLst/>
          </a:prstGeom>
          <a:ln w="0">
            <a:noFill/>
          </a:ln>
        </p:spPr>
      </p:pic>
      <p:sp>
        <p:nvSpPr>
          <p:cNvPr id="249" name="TextBox 4"/>
          <p:cNvSpPr/>
          <p:nvPr/>
        </p:nvSpPr>
        <p:spPr>
          <a:xfrm>
            <a:off x="274320" y="6064200"/>
            <a:ext cx="11916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0" name="Picture 2" descr=""/>
          <p:cNvPicPr/>
          <p:nvPr/>
        </p:nvPicPr>
        <p:blipFill>
          <a:blip r:embed="rId3"/>
          <a:stretch/>
        </p:blipFill>
        <p:spPr>
          <a:xfrm>
            <a:off x="0" y="2043720"/>
            <a:ext cx="12190680" cy="276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7760" cy="118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2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52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4440" cy="1414440"/>
          </a:xfrm>
          <a:prstGeom prst="rect">
            <a:avLst/>
          </a:prstGeom>
          <a:ln w="0">
            <a:noFill/>
          </a:ln>
        </p:spPr>
      </p:pic>
      <p:sp>
        <p:nvSpPr>
          <p:cNvPr id="253" name="TextBox 4"/>
          <p:cNvSpPr/>
          <p:nvPr/>
        </p:nvSpPr>
        <p:spPr>
          <a:xfrm>
            <a:off x="274320" y="6064200"/>
            <a:ext cx="11916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4" name="Picture 5" descr=""/>
          <p:cNvPicPr/>
          <p:nvPr/>
        </p:nvPicPr>
        <p:blipFill>
          <a:blip r:embed="rId3"/>
          <a:stretch/>
        </p:blipFill>
        <p:spPr>
          <a:xfrm>
            <a:off x="31680" y="1329480"/>
            <a:ext cx="12190680" cy="484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7760" cy="118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2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56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4440" cy="1414440"/>
          </a:xfrm>
          <a:prstGeom prst="rect">
            <a:avLst/>
          </a:prstGeom>
          <a:ln w="0">
            <a:noFill/>
          </a:ln>
        </p:spPr>
      </p:pic>
      <p:sp>
        <p:nvSpPr>
          <p:cNvPr id="257" name="TextBox 4"/>
          <p:cNvSpPr/>
          <p:nvPr/>
        </p:nvSpPr>
        <p:spPr>
          <a:xfrm>
            <a:off x="274320" y="6064200"/>
            <a:ext cx="11916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8" name="Picture 2" descr=""/>
          <p:cNvPicPr/>
          <p:nvPr/>
        </p:nvPicPr>
        <p:blipFill>
          <a:blip r:embed="rId3"/>
          <a:stretch/>
        </p:blipFill>
        <p:spPr>
          <a:xfrm>
            <a:off x="0" y="1014480"/>
            <a:ext cx="12190680" cy="482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7760" cy="118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2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60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4440" cy="1414440"/>
          </a:xfrm>
          <a:prstGeom prst="rect">
            <a:avLst/>
          </a:prstGeom>
          <a:ln w="0">
            <a:noFill/>
          </a:ln>
        </p:spPr>
      </p:pic>
      <p:sp>
        <p:nvSpPr>
          <p:cNvPr id="261" name="TextBox 4"/>
          <p:cNvSpPr/>
          <p:nvPr/>
        </p:nvSpPr>
        <p:spPr>
          <a:xfrm>
            <a:off x="274320" y="6168600"/>
            <a:ext cx="11916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2" name="Picture 5" descr=""/>
          <p:cNvPicPr/>
          <p:nvPr/>
        </p:nvPicPr>
        <p:blipFill>
          <a:blip r:embed="rId3"/>
          <a:stretch/>
        </p:blipFill>
        <p:spPr>
          <a:xfrm>
            <a:off x="46800" y="1310760"/>
            <a:ext cx="12096720" cy="485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7760" cy="118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2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64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4440" cy="1414440"/>
          </a:xfrm>
          <a:prstGeom prst="rect">
            <a:avLst/>
          </a:prstGeom>
          <a:ln w="0">
            <a:noFill/>
          </a:ln>
        </p:spPr>
      </p:pic>
      <p:sp>
        <p:nvSpPr>
          <p:cNvPr id="265" name="TextBox 4"/>
          <p:cNvSpPr/>
          <p:nvPr/>
        </p:nvSpPr>
        <p:spPr>
          <a:xfrm>
            <a:off x="274320" y="6168600"/>
            <a:ext cx="11916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6" name="Picture 2" descr=""/>
          <p:cNvPicPr/>
          <p:nvPr/>
        </p:nvPicPr>
        <p:blipFill>
          <a:blip r:embed="rId3"/>
          <a:stretch/>
        </p:blipFill>
        <p:spPr>
          <a:xfrm>
            <a:off x="374040" y="1463400"/>
            <a:ext cx="11577960" cy="457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274320" y="174960"/>
            <a:ext cx="11777760" cy="101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77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68" name="TextBox 2"/>
          <p:cNvSpPr/>
          <p:nvPr/>
        </p:nvSpPr>
        <p:spPr>
          <a:xfrm>
            <a:off x="588240" y="1603080"/>
            <a:ext cx="11014200" cy="100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CyberSafari: Underexamined threat actors from the global threat landscape: </a:t>
            </a: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https://www.youtube.com/watch?v=4Ac1vqdnZRY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69" name="Picture 3" descr=""/>
          <p:cNvPicPr/>
          <p:nvPr/>
        </p:nvPicPr>
        <p:blipFill>
          <a:blip r:embed="rId2"/>
          <a:stretch/>
        </p:blipFill>
        <p:spPr>
          <a:xfrm>
            <a:off x="10776240" y="23760"/>
            <a:ext cx="1414440" cy="14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884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Włamania celem kradzieży danych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61" name="TextBox 2"/>
          <p:cNvSpPr/>
          <p:nvPr/>
        </p:nvSpPr>
        <p:spPr>
          <a:xfrm>
            <a:off x="844200" y="1235160"/>
            <a:ext cx="10698840" cy="47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Dane osobowe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Szpiegostwo przemysłowe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Włamania do organizacji o konkretnym profilu celem kradzieży danych stanowiących własność intelektualną (IP - Intellectual Property), np: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wyniki bada</a:t>
            </a: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ń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receptury (np. chemia, materiały budulcowe, farmakologia),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patenty,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algorytmy,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projekty technologiczne (np. przemysł obronny, transportowy)</a:t>
            </a: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dane wojskowe/wywiadowcze.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7760" cy="857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77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- APT - kilka ciekawych raportów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71" name="TextBox 2"/>
          <p:cNvSpPr/>
          <p:nvPr/>
        </p:nvSpPr>
        <p:spPr>
          <a:xfrm>
            <a:off x="252000" y="1498680"/>
            <a:ext cx="11686320" cy="42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https://www.dragos.com/wp-content/uploads/TRISIS-01.pdf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  TRISIS malware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https://labs.f-secure.com/assets/BlogFiles/f-secureLABS-tlp-white-lazarus-threat-intel-report2.pdf 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- raport o grupie Lazarus (sierpień 2020)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https://cyware.com/news/trickbot-rises-from-the-ashes-d02b0e92 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- US cyber command taking down TrickBot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https://www.fireeye.com/blog/threat-research/2020/12/evasive-attacker-leverages-solarwinds-supply-chain-compromises-with-sunburst-backdoor.html 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- SUNBURST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7760" cy="121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3000"/>
          </a:bodyPr>
          <a:p>
            <a:pPr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onsolas"/>
              </a:rPr>
              <a:t>Włamanie do Centrum Informacji Gospodarczej w 1997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3" name="TextBox 2"/>
          <p:cNvSpPr/>
          <p:nvPr/>
        </p:nvSpPr>
        <p:spPr>
          <a:xfrm>
            <a:off x="252000" y="1998000"/>
            <a:ext cx="11686320" cy="283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Tok Szok, program 2 TVP, 24. czerwca 1997. 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</a:t>
            </a: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ydarzenia miały miejsce jeszcze przed wejściem w życie kodeksu karnego z 6 czerwca 1997, w którym przestępstwem stało się samo "uzyskanie dostępu" do systemu informatycznego nawet bez wyrządzenia w nim szkód (art. 267 kodeksu karnego)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https://www.youtube.com/watch?v=HIlm5PTL4r8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7760" cy="121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pl-PL" sz="4400" spc="-1" strike="noStrike">
                <a:solidFill>
                  <a:srgbClr val="000000"/>
                </a:solidFill>
                <a:latin typeface="Consolas"/>
              </a:rPr>
              <a:t>2022 – konflikt Rosja - Ukraina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5" name="TextBox 2"/>
          <p:cNvSpPr/>
          <p:nvPr/>
        </p:nvSpPr>
        <p:spPr>
          <a:xfrm>
            <a:off x="252000" y="1344240"/>
            <a:ext cx="11686320" cy="511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 początkowej fazie konfliktu działania Rosji ograniczały się do: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stosowania wiper malware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ataków DDoS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 ciągu ostatniego roku doszło do wielu cyber ataków z obu stron (ostatni pod koniec maja 2023), jednak bez widocznego wpływu na przebieg wojny</a:t>
            </a:r>
            <a:endParaRPr b="0" lang="en-US" sz="3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Odnośniki: </a:t>
            </a:r>
            <a:br/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  <a:hlinkClick r:id="rId1"/>
              </a:rPr>
              <a:t>https://www.swp-berlin.org/10.18449/2023C23/</a:t>
            </a: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tps://time.com/6153902/russia-major-cyber-attacks-invasion-ukraine/</a:t>
            </a: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https://atos.net/en/lp/securitydive/risks-from-the-cyberattacks-ru-ua-conflict</a:t>
            </a: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5"/>
              </a:rPr>
              <a:t>https://community.riskiq.com/article/9795a1c9</a:t>
            </a: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br/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  <a:hlinkClick r:id="rId6"/>
              </a:rPr>
              <a:t>https://therecord.media/skolkovo-foundation-cyberattack-russia-ukraine?&amp;web_view=true</a:t>
            </a: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object 6"/>
          <p:cNvSpPr/>
          <p:nvPr/>
        </p:nvSpPr>
        <p:spPr>
          <a:xfrm>
            <a:off x="1540440" y="3153240"/>
            <a:ext cx="9150120" cy="546480"/>
          </a:xfrm>
          <a:prstGeom prst="rect">
            <a:avLst/>
          </a:prstGeom>
          <a:solidFill>
            <a:schemeClr val="tx1">
              <a:alpha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</a:pPr>
            <a:r>
              <a:rPr b="0" lang="en-US" sz="3590" spc="-1" strike="noStrike">
                <a:solidFill>
                  <a:srgbClr val="ffffff"/>
                </a:solidFill>
                <a:latin typeface="Arial"/>
                <a:ea typeface="DejaVu Sans"/>
              </a:rPr>
              <a:t>Koniec części #VII</a:t>
            </a:r>
            <a:endParaRPr b="0" lang="en-US" sz="3590" spc="-1" strike="noStrike">
              <a:latin typeface="Arial"/>
            </a:endParaRPr>
          </a:p>
        </p:txBody>
      </p:sp>
      <p:sp>
        <p:nvSpPr>
          <p:cNvPr id="277" name="object 10"/>
          <p:cNvSpPr/>
          <p:nvPr/>
        </p:nvSpPr>
        <p:spPr>
          <a:xfrm>
            <a:off x="7395480" y="3561480"/>
            <a:ext cx="25920" cy="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10" spc="-38" strike="noStrike">
                <a:solidFill>
                  <a:srgbClr val="9e9c9e"/>
                </a:solidFill>
                <a:latin typeface="Times New Roman"/>
                <a:ea typeface="DejaVu Sans"/>
              </a:rPr>
              <a:t>'</a:t>
            </a:r>
            <a:endParaRPr b="0" lang="en-US" sz="4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000" spc="-1" strike="noStrike" u="sng">
                <a:solidFill>
                  <a:srgbClr val="000000"/>
                </a:solidFill>
                <a:uFillTx/>
                <a:latin typeface="Calibri Light"/>
              </a:rPr>
              <a:t>Źródła użytych grafik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838080" y="134532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9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https://image.slidesharecdn.com/avtokyo-2017-171112211612/95/avtokyo-2017-what-is-red-team-12-638.jpg?cb=1510521418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https://ak.picdn.net/shutterstock/videos/1019470672/thumb/6.jpg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https://encrypted-tbn0.gstatic.com/images?q=tbn%3AANd9GcTWeTdyGMx-kXKWQQMNsUhQoRqG6rWJjgg9Lg&amp;usqp=CAU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https://pronto-core-cdn.prontomarketing.com/2/wp-content/uploads/sites/2254/2020/01/Ransomware-Attack.png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https://www.enisa.europa.eu/topics/csirts-in-europe/glossary/files/botnets-3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https://media.kasperskydaily.com/wp-content/uploads/sites/92/2013/10/06045352/trojans.jpeg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https://media.wired.com/photos/5926fd1ccefba457b079bc7a/master/w_2560%2Cc_limit/GettyImages-520296054-1.jpg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https://news.sophos.com/wp-content/uploads/2020/08/lemonduck.jpg?w=500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https://media.kasperskydaily.com/wp-content/uploads/sites/92/2014/07/06043020/adware1.png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https://economictimes.indiatimes.com/thumb/msid-71819551,width-1200,height-900,resizemode-4,imgsize-1291575/darkweb_istock.jpg?from=mdr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https://enterprise.comodo.com/images/forensic-analysis/spyware-malware-removal.jpg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https://media.kasperskydaily.com/wp-content/uploads/sites/92/2014/07/06043013/adware6.png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https://external-content.duckduckgo.com/iu/?u=https%3A%2F%2Fwww.fincen.gov%2Fsites%2Fdefault%2Ffiles%2Fshared%2F1.jpg&amp;f=1&amp;nofb=1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https://spectrum.ieee.org/img/03OLHowStuxnetWorked-1360963061216.jpg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https://o.quizlet.com/KjYDdrQ5lqwPxKVH37T1Ig_b.png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br/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https://encrypted-tbn0.gstatic.com/images?q=tbn:ANd9GcSCaFluwatdmz9kO_jH9CtcUnlE4F5airPbzQ&amp;usqp=CAU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4"/>
          <p:cNvSpPr/>
          <p:nvPr/>
        </p:nvSpPr>
        <p:spPr>
          <a:xfrm>
            <a:off x="537840" y="1297440"/>
            <a:ext cx="1123812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Wykrycie kradzieży (eksfiltracji) danych może być wykryte bezpośrednio, tj. sam  proces eksfiltracji  można zauważyć poprzez: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anomalie w netflow (duża ilość ruchu wychodzącego),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rozwiązania DLP (Data Leakage Prevention),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obserwacja logów danych usług (jeśli dostęp do danych odbywa się za pośrednictwem usługi w naszej infrastrukturze - np. HTTP czy FTP).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Częściej jednak incydent zostaje wykryty od innej strony niż sama eks</a:t>
            </a:r>
            <a:r>
              <a:rPr b="0" lang="pl-PL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f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iltracja, zaś stwierdzenie kradzieży danych wynika z analizy powłamaniowej - lub domniemania.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3" name="Title 1"/>
          <p:cNvSpPr/>
          <p:nvPr/>
        </p:nvSpPr>
        <p:spPr>
          <a:xfrm>
            <a:off x="771840" y="417600"/>
            <a:ext cx="10698840" cy="66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Włamania celem kradzieży danych</a:t>
            </a:r>
            <a:endParaRPr b="0" lang="en-US" sz="4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0698840" cy="6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Przykład - Mariott breach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65" name="TextBox 3"/>
          <p:cNvSpPr/>
          <p:nvPr/>
        </p:nvSpPr>
        <p:spPr>
          <a:xfrm>
            <a:off x="110880" y="5301720"/>
            <a:ext cx="1207944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https://hospitalitytech.com/ico-fines-marriott-international-inc-ps184m-failing-keep-customers-personal-data-secure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Raport: 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https://ico.org.uk/media/action-weve-taken/mpns/2618524/marriott-international-inc-mpn-20201030.pdf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6" name="TextBox 2"/>
          <p:cNvSpPr/>
          <p:nvPr/>
        </p:nvSpPr>
        <p:spPr>
          <a:xfrm>
            <a:off x="509040" y="1259280"/>
            <a:ext cx="11109240" cy="36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Wyciek objął 339 milionów rekordów klientów (według szacunków) sieci hoteli Mariott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Przyczyną było włamanie do Starwood Hotels  Resorts Worldwide Inc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Incydent trwał od roku 2014 do 2018!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Dane obejmowały między innymi imiona, nazwiska, adresy email, numery telefonów, numery paszportów, czasy zameldowania/wymeldowania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 związku z niedopełnieniem obowiązków wynikających z RODO (ang. GDPR - General Data Protection Act), Mariott został ukarany przez ICO (Information Comissioner's Office) karą 18.3 milionów funtów brytyjskich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GDPR w UK zaczęło obowiązywać 25-go maja 2018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Uproszczony przebieg ataku: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atak na aplikację webową, instalacja webshella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odnalezienie haseł pasujących do innych systemów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lateral movement, włamanie do bazy danych zawierającej rekordy klientów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 raporcie ICO zwraca uwagę na niewystarczający monitoring zdarzeń bezpieczeństwa (niesprawny SIEM)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7189</TotalTime>
  <Application>LibreOffice/7.3.0.3$Windows_X86_64 LibreOffice_project/0f246aa12d0eee4a0f7adcefbf7c878fc2238db3</Application>
  <AppVersion>15.0000</AppVersion>
  <Words>5516</Words>
  <Paragraphs>456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2020-02-01T16:36:23Z</dcterms:created>
  <dc:creator>Julian Horoszkiewicz</dc:creator>
  <dc:description/>
  <dc:language>en-US</dc:language>
  <cp:lastModifiedBy/>
  <dcterms:modified xsi:type="dcterms:W3CDTF">2023-06-01T12:05:58Z</dcterms:modified>
  <cp:revision>792</cp:revision>
  <dc:subject/>
  <dc:title>Wykrywanie i reagowanie na incydenty bezpieczeństwa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Widescreen</vt:lpwstr>
  </property>
  <property fmtid="{D5CDD505-2E9C-101B-9397-08002B2CF9AE}" pid="4" name="Slides">
    <vt:i4>72</vt:i4>
  </property>
</Properties>
</file>